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44EE3-2672-4ED7-880E-35D18373AEB2}" type="datetimeFigureOut">
              <a:rPr lang="en-US" smtClean="0"/>
              <a:t>5/15/2023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8DEB8-EF5D-4086-9589-28278E8983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5797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44EE3-2672-4ED7-880E-35D18373AEB2}" type="datetimeFigureOut">
              <a:rPr lang="en-US" smtClean="0"/>
              <a:t>5/15/2023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8DEB8-EF5D-4086-9589-28278E8983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363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44EE3-2672-4ED7-880E-35D18373AEB2}" type="datetimeFigureOut">
              <a:rPr lang="en-US" smtClean="0"/>
              <a:t>5/15/2023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8DEB8-EF5D-4086-9589-28278E8983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9914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44EE3-2672-4ED7-880E-35D18373AEB2}" type="datetimeFigureOut">
              <a:rPr lang="en-US" smtClean="0"/>
              <a:t>5/15/2023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8DEB8-EF5D-4086-9589-28278E8983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7412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44EE3-2672-4ED7-880E-35D18373AEB2}" type="datetimeFigureOut">
              <a:rPr lang="en-US" smtClean="0"/>
              <a:t>5/15/2023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8DEB8-EF5D-4086-9589-28278E8983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506170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44EE3-2672-4ED7-880E-35D18373AEB2}" type="datetimeFigureOut">
              <a:rPr lang="en-US" smtClean="0"/>
              <a:t>5/15/2023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8DEB8-EF5D-4086-9589-28278E8983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2708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44EE3-2672-4ED7-880E-35D18373AEB2}" type="datetimeFigureOut">
              <a:rPr lang="en-US" smtClean="0"/>
              <a:t>5/15/2023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8DEB8-EF5D-4086-9589-28278E8983EE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19362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44EE3-2672-4ED7-880E-35D18373AEB2}" type="datetimeFigureOut">
              <a:rPr lang="en-US" smtClean="0"/>
              <a:t>5/15/2023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8DEB8-EF5D-4086-9589-28278E8983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5481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44EE3-2672-4ED7-880E-35D18373AEB2}" type="datetimeFigureOut">
              <a:rPr lang="en-US" smtClean="0"/>
              <a:t>5/15/2023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8DEB8-EF5D-4086-9589-28278E8983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818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44EE3-2672-4ED7-880E-35D18373AEB2}" type="datetimeFigureOut">
              <a:rPr lang="en-US" smtClean="0"/>
              <a:t>5/15/2023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8DEB8-EF5D-4086-9589-28278E8983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511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23D44EE3-2672-4ED7-880E-35D18373AEB2}" type="datetimeFigureOut">
              <a:rPr lang="en-US" smtClean="0"/>
              <a:t>5/15/2023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8DEB8-EF5D-4086-9589-28278E8983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6978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23D44EE3-2672-4ED7-880E-35D18373AEB2}" type="datetimeFigureOut">
              <a:rPr lang="en-US" smtClean="0"/>
              <a:t>5/15/2023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B4B8DEB8-EF5D-4086-9589-28278E8983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595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192.168.21.26/Training/BHC%20Training/Clinical%20Standards/BHC%20Process%20for%20MAT%20Patient.pdf" TargetMode="External"/><Relationship Id="rId2" Type="http://schemas.openxmlformats.org/officeDocument/2006/relationships/hyperlink" Target="http://192.168.21.26/Clinic%20Forms/Medical/MAT%20Therapy%20Agreement%20ENG.pdf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1438B2-0D2D-6096-ED9A-989487C10B4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Family Health Services’ BHC Workflow for MAT Patients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DAD021D-7D31-53D3-26F8-E3FC4B0437B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Presented by Keri Williams, LCSW</a:t>
            </a:r>
          </a:p>
        </p:txBody>
      </p:sp>
    </p:spTree>
    <p:extLst>
      <p:ext uri="{BB962C8B-B14F-4D97-AF65-F5344CB8AC3E}">
        <p14:creationId xmlns:p14="http://schemas.microsoft.com/office/powerpoint/2010/main" val="29656248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CD604B-A9B1-2E5B-9960-6ACAA16651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5D39EE-6EE3-541F-7FE1-3A17779FC9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sz="3000" dirty="0"/>
              <a:t>Topic one: Introduction</a:t>
            </a:r>
          </a:p>
          <a:p>
            <a:pPr>
              <a:lnSpc>
                <a:spcPct val="150000"/>
              </a:lnSpc>
            </a:pPr>
            <a:r>
              <a:rPr lang="en-US" sz="3000" dirty="0"/>
              <a:t>Topic two: BHC Standing Orders</a:t>
            </a:r>
          </a:p>
          <a:p>
            <a:pPr>
              <a:lnSpc>
                <a:spcPct val="150000"/>
              </a:lnSpc>
            </a:pPr>
            <a:r>
              <a:rPr lang="en-US" sz="3000" dirty="0"/>
              <a:t>Topic three: BHC Workflow for MAT Patients</a:t>
            </a:r>
          </a:p>
          <a:p>
            <a:pPr>
              <a:lnSpc>
                <a:spcPct val="150000"/>
              </a:lnSpc>
            </a:pPr>
            <a:r>
              <a:rPr lang="en-US" sz="3000" dirty="0"/>
              <a:t>Topic four: Q &amp; A</a:t>
            </a:r>
          </a:p>
        </p:txBody>
      </p:sp>
    </p:spTree>
    <p:extLst>
      <p:ext uri="{BB962C8B-B14F-4D97-AF65-F5344CB8AC3E}">
        <p14:creationId xmlns:p14="http://schemas.microsoft.com/office/powerpoint/2010/main" val="40774447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E72535-E58C-E762-DBC4-90F015568E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This is 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B76F48-685B-FE02-5309-AF3CA31AF31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I have been a Behavioral Health Consultant since September 2017</a:t>
            </a:r>
          </a:p>
          <a:p>
            <a:r>
              <a:rPr lang="en-US" dirty="0"/>
              <a:t>My previous experience was in Kansas City, MO</a:t>
            </a:r>
          </a:p>
          <a:p>
            <a:r>
              <a:rPr lang="en-US" dirty="0"/>
              <a:t>I did not have previous professional experience with SUD or MAT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E605F7A-8DAA-C48E-5699-091433A3271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I have been a BHC at FHS since August 2021</a:t>
            </a:r>
          </a:p>
          <a:p>
            <a:r>
              <a:rPr lang="en-US" dirty="0"/>
              <a:t>I am the Lead for Integrative Behavioral Health Program</a:t>
            </a:r>
          </a:p>
          <a:p>
            <a:r>
              <a:rPr lang="en-US" dirty="0"/>
              <a:t>I have participated with I-ROPPES since May 2022</a:t>
            </a:r>
          </a:p>
        </p:txBody>
      </p:sp>
    </p:spTree>
    <p:extLst>
      <p:ext uri="{BB962C8B-B14F-4D97-AF65-F5344CB8AC3E}">
        <p14:creationId xmlns:p14="http://schemas.microsoft.com/office/powerpoint/2010/main" val="29359968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E4EDBE-DFEE-9CC8-64AF-CC598A53FF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BHc</a:t>
            </a:r>
            <a:r>
              <a:rPr lang="en-US" dirty="0"/>
              <a:t> standing orders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0E6F5C2-1984-AB96-2D9F-60EA0A5BFF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dirty="0"/>
              <a:t>FHS identified:</a:t>
            </a:r>
          </a:p>
          <a:p>
            <a:pPr algn="l">
              <a:buFont typeface="+mj-lt"/>
              <a:buAutoNum type="arabicPeriod"/>
            </a:pPr>
            <a:r>
              <a:rPr lang="en-US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Chronic Non-Malignant Pain</a:t>
            </a:r>
          </a:p>
          <a:p>
            <a:pPr algn="l">
              <a:buFont typeface="+mj-lt"/>
              <a:buAutoNum type="arabicPeriod"/>
            </a:pPr>
            <a:r>
              <a:rPr lang="en-US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Diabetes with an A1c over 9</a:t>
            </a:r>
          </a:p>
          <a:p>
            <a:pPr algn="l">
              <a:buFont typeface="+mj-lt"/>
              <a:buAutoNum type="arabicPeriod"/>
            </a:pPr>
            <a:r>
              <a:rPr lang="en-US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Anxiety with a GAD-7 over 15</a:t>
            </a:r>
          </a:p>
          <a:p>
            <a:pPr algn="l">
              <a:buFont typeface="+mj-lt"/>
              <a:buAutoNum type="arabicPeriod"/>
            </a:pPr>
            <a:r>
              <a:rPr lang="en-US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Depression with a PHQ-9 over 15</a:t>
            </a:r>
          </a:p>
          <a:p>
            <a:pPr algn="l">
              <a:buFont typeface="+mj-lt"/>
              <a:buAutoNum type="arabicPeriod"/>
            </a:pPr>
            <a:r>
              <a:rPr lang="en-US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MAT</a:t>
            </a:r>
          </a:p>
          <a:p>
            <a:pPr algn="l">
              <a:buFont typeface="+mj-lt"/>
              <a:buAutoNum type="arabicPeriod"/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SBIRT</a:t>
            </a:r>
            <a:endParaRPr lang="en-US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algn="l">
              <a:buFont typeface="+mj-lt"/>
              <a:buAutoNum type="arabicPeriod"/>
            </a:pPr>
            <a:r>
              <a:rPr lang="en-US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SBQ-R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5CE8EF3B-1B50-BF79-84B9-FE5325E23D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885604"/>
          </a:xfrm>
        </p:spPr>
        <p:txBody>
          <a:bodyPr/>
          <a:lstStyle/>
          <a:p>
            <a:r>
              <a:rPr lang="en-US" dirty="0"/>
              <a:t>Based on the PCBH Model, FHS Administration created “standing orders” for BHCs to automatically work with patients.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F005081E-A6CF-DE57-0762-72F17750BBF8}"/>
              </a:ext>
            </a:extLst>
          </p:cNvPr>
          <p:cNvSpPr txBox="1">
            <a:spLocks/>
          </p:cNvSpPr>
          <p:nvPr/>
        </p:nvSpPr>
        <p:spPr bwMode="blackWhite">
          <a:xfrm>
            <a:off x="6900672" y="4436202"/>
            <a:ext cx="4486656" cy="1617126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 anchorCtr="1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200" kern="1200" cap="all" spc="200" baseline="0">
                <a:solidFill>
                  <a:srgbClr val="26262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This training is specific to mat and </a:t>
            </a:r>
            <a:r>
              <a:rPr lang="en-US" dirty="0" err="1"/>
              <a:t>sbirt</a:t>
            </a:r>
            <a:r>
              <a:rPr lang="en-US" dirty="0"/>
              <a:t> standing orders</a:t>
            </a:r>
          </a:p>
        </p:txBody>
      </p:sp>
    </p:spTree>
    <p:extLst>
      <p:ext uri="{BB962C8B-B14F-4D97-AF65-F5344CB8AC3E}">
        <p14:creationId xmlns:p14="http://schemas.microsoft.com/office/powerpoint/2010/main" val="12851834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CD083B-EE33-950B-3802-523F601173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BHC Workflow for MAT Patients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1C9EB2-F484-319C-D1A3-7DF078ECAC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1. The Medication Assisted Treatment (MAT) Therapy Agreement is completed by the PCP and Patient together</a:t>
            </a:r>
            <a:endParaRPr lang="en-US" dirty="0">
              <a:solidFill>
                <a:schemeClr val="tx1"/>
              </a:solidFill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marL="0" indent="0" algn="ctr">
              <a:buNone/>
            </a:pPr>
            <a:r>
              <a:rPr lang="en-US" dirty="0">
                <a:solidFill>
                  <a:srgbClr val="00B0F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http://192.168.21.26/Clinic%20Forms/Medical/MAT%20Therapy%20Agreement%20ENG.pdf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2. WHO to the BHC using the following Workflow for BHC Interventions</a:t>
            </a:r>
          </a:p>
          <a:p>
            <a:pPr marL="0" indent="0" algn="ctr">
              <a:buNone/>
            </a:pPr>
            <a:r>
              <a:rPr lang="en-US" dirty="0">
                <a:hlinkClick r:id="rId3"/>
              </a:rPr>
              <a:t>http://192.168.21.26/Training/BHC%20Training/Clinical%20Standards/BHC%20Process%20for%20MAT%20Patient.pdf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5857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C33976D1-3430-450C-A978-87A9A6E8E7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7D6AAC78-7D86-415A-ADC1-2B4748079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49680" y="1248156"/>
            <a:ext cx="9692640" cy="436168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F2A658D9-F185-44F1-BA33-D50320D1D0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62228" y="1060704"/>
            <a:ext cx="10067544" cy="4736592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E87E4AB7-4939-1A58-9E8C-6E4DB2ABB4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467418"/>
            <a:ext cx="7729728" cy="1188720"/>
          </a:xfrm>
          <a:prstGeom prst="ellipse">
            <a:avLst/>
          </a:prstGeom>
          <a:solidFill>
            <a:srgbClr val="FFFFFF"/>
          </a:solidFill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 sz="2800" kern="1200" cap="all" spc="200" baseline="0" dirty="0">
                <a:solidFill>
                  <a:srgbClr val="262626"/>
                </a:solidFill>
                <a:latin typeface="+mj-lt"/>
                <a:ea typeface="+mj-ea"/>
                <a:cs typeface="+mj-cs"/>
              </a:rPr>
              <a:t>BHC Interventions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3BFD953B-0C15-C39C-6775-733EF2D80A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706062" y="2291262"/>
            <a:ext cx="8779512" cy="2879256"/>
          </a:xfrm>
        </p:spPr>
        <p:txBody>
          <a:bodyPr vert="horz" lIns="91440" tIns="45720" rIns="91440" bIns="45720" rtlCol="0">
            <a:normAutofit/>
          </a:bodyPr>
          <a:lstStyle/>
          <a:p>
            <a:pPr algn="l"/>
            <a:r>
              <a:rPr lang="en-US" dirty="0">
                <a:solidFill>
                  <a:srgbClr val="404040"/>
                </a:solidFill>
              </a:rPr>
              <a:t>There are SEVERAL ways to address OUD in the Primary Care Setting.  At FHS, we use a standard SBIRT Model of treatment (Screening, Brief Intervention, and Referral to Treatment)</a:t>
            </a:r>
          </a:p>
          <a:p>
            <a:pPr algn="l"/>
            <a:r>
              <a:rPr lang="en-US" dirty="0">
                <a:solidFill>
                  <a:srgbClr val="404040"/>
                </a:solidFill>
              </a:rPr>
              <a:t>Here are a few BHC Brief Interventions I use:</a:t>
            </a:r>
          </a:p>
          <a:p>
            <a:pPr marL="342900" indent="-342900" algn="l">
              <a:buAutoNum type="arabicPeriod"/>
            </a:pPr>
            <a:r>
              <a:rPr lang="en-US" dirty="0">
                <a:solidFill>
                  <a:srgbClr val="404040"/>
                </a:solidFill>
              </a:rPr>
              <a:t>Behavioral Activation and Modification</a:t>
            </a:r>
          </a:p>
          <a:p>
            <a:pPr marL="342900" indent="-342900" algn="l">
              <a:buAutoNum type="arabicPeriod"/>
            </a:pPr>
            <a:r>
              <a:rPr lang="en-US" dirty="0">
                <a:solidFill>
                  <a:srgbClr val="404040"/>
                </a:solidFill>
              </a:rPr>
              <a:t>CBT</a:t>
            </a:r>
          </a:p>
          <a:p>
            <a:pPr marL="342900" indent="-342900" algn="l">
              <a:buAutoNum type="arabicPeriod"/>
            </a:pPr>
            <a:r>
              <a:rPr lang="en-US" dirty="0">
                <a:solidFill>
                  <a:srgbClr val="404040"/>
                </a:solidFill>
              </a:rPr>
              <a:t>FACT</a:t>
            </a:r>
          </a:p>
          <a:p>
            <a:pPr marL="342900" indent="-342900" algn="l">
              <a:buAutoNum type="arabicPeriod"/>
            </a:pPr>
            <a:r>
              <a:rPr lang="en-US" dirty="0">
                <a:solidFill>
                  <a:srgbClr val="404040"/>
                </a:solidFill>
              </a:rPr>
              <a:t>Harm Reduction</a:t>
            </a:r>
          </a:p>
          <a:p>
            <a:pPr marL="342900" indent="-342900" algn="l">
              <a:buAutoNum type="arabicPeriod"/>
            </a:pPr>
            <a:r>
              <a:rPr lang="en-US" dirty="0">
                <a:solidFill>
                  <a:srgbClr val="404040"/>
                </a:solidFill>
              </a:rPr>
              <a:t>Motivational Interviewing</a:t>
            </a:r>
          </a:p>
        </p:txBody>
      </p:sp>
    </p:spTree>
    <p:extLst>
      <p:ext uri="{BB962C8B-B14F-4D97-AF65-F5344CB8AC3E}">
        <p14:creationId xmlns:p14="http://schemas.microsoft.com/office/powerpoint/2010/main" val="983155801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TM10001115[[fn=Parcel]]</Template>
  <TotalTime>81</TotalTime>
  <Words>299</Words>
  <Application>Microsoft Office PowerPoint</Application>
  <PresentationFormat>Widescreen</PresentationFormat>
  <Paragraphs>38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Gill Sans MT</vt:lpstr>
      <vt:lpstr>Parcel</vt:lpstr>
      <vt:lpstr>Family Health Services’ BHC Workflow for MAT Patients</vt:lpstr>
      <vt:lpstr>Agenda</vt:lpstr>
      <vt:lpstr>This is me</vt:lpstr>
      <vt:lpstr>BHc standing orders</vt:lpstr>
      <vt:lpstr>BHC Workflow for MAT Patients</vt:lpstr>
      <vt:lpstr>BHC Interventions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Family Health Services’ BHC Workflow for MAT Patients</dc:title>
  <dc:creator>Keri Williams</dc:creator>
  <cp:lastModifiedBy>Deborah Unruh</cp:lastModifiedBy>
  <cp:revision>11</cp:revision>
  <dcterms:created xsi:type="dcterms:W3CDTF">2023-04-25T22:09:06Z</dcterms:created>
  <dcterms:modified xsi:type="dcterms:W3CDTF">2023-05-15T18:38:30Z</dcterms:modified>
</cp:coreProperties>
</file>