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0"/>
  </p:notesMasterIdLst>
  <p:sldIdLst>
    <p:sldId id="610" r:id="rId3"/>
    <p:sldId id="599" r:id="rId4"/>
    <p:sldId id="602" r:id="rId5"/>
    <p:sldId id="591" r:id="rId6"/>
    <p:sldId id="256" r:id="rId7"/>
    <p:sldId id="300" r:id="rId8"/>
    <p:sldId id="301" r:id="rId9"/>
    <p:sldId id="523" r:id="rId10"/>
    <p:sldId id="303" r:id="rId11"/>
    <p:sldId id="302" r:id="rId12"/>
    <p:sldId id="304" r:id="rId13"/>
    <p:sldId id="600" r:id="rId14"/>
    <p:sldId id="305" r:id="rId15"/>
    <p:sldId id="595" r:id="rId16"/>
    <p:sldId id="487" r:id="rId17"/>
    <p:sldId id="597" r:id="rId18"/>
    <p:sldId id="494" r:id="rId19"/>
    <p:sldId id="358" r:id="rId20"/>
    <p:sldId id="536" r:id="rId21"/>
    <p:sldId id="403" r:id="rId22"/>
    <p:sldId id="493" r:id="rId23"/>
    <p:sldId id="507" r:id="rId24"/>
    <p:sldId id="496" r:id="rId25"/>
    <p:sldId id="495" r:id="rId26"/>
    <p:sldId id="497" r:id="rId27"/>
    <p:sldId id="447" r:id="rId28"/>
    <p:sldId id="480" r:id="rId29"/>
    <p:sldId id="518" r:id="rId30"/>
    <p:sldId id="435" r:id="rId31"/>
    <p:sldId id="415" r:id="rId32"/>
    <p:sldId id="538" r:id="rId33"/>
    <p:sldId id="539" r:id="rId34"/>
    <p:sldId id="603" r:id="rId35"/>
    <p:sldId id="601" r:id="rId36"/>
    <p:sldId id="307" r:id="rId37"/>
    <p:sldId id="594" r:id="rId38"/>
    <p:sldId id="5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95646"/>
  </p:normalViewPr>
  <p:slideViewPr>
    <p:cSldViewPr snapToGrid="0" snapToObjects="1">
      <p:cViewPr varScale="1">
        <p:scale>
          <a:sx n="122" d="100"/>
          <a:sy n="122" d="100"/>
        </p:scale>
        <p:origin x="936"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E53F4E-64C1-4EBB-BFBC-AE50F6A381F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7B62C74-9BEF-40E8-BE8F-6B8571EFE648}">
      <dgm:prSet/>
      <dgm:spPr/>
      <dgm:t>
        <a:bodyPr/>
        <a:lstStyle/>
        <a:p>
          <a:r>
            <a:rPr lang="en-US" dirty="0"/>
            <a:t>Rectus Sheath Block (RSB)</a:t>
          </a:r>
        </a:p>
      </dgm:t>
    </dgm:pt>
    <dgm:pt modelId="{13511EEC-7C97-490F-A77D-61CD28EC6952}" type="parTrans" cxnId="{90793123-5AD0-437D-92F3-DB88D6D01891}">
      <dgm:prSet/>
      <dgm:spPr/>
      <dgm:t>
        <a:bodyPr/>
        <a:lstStyle/>
        <a:p>
          <a:endParaRPr lang="en-US"/>
        </a:p>
      </dgm:t>
    </dgm:pt>
    <dgm:pt modelId="{F11ADB7C-219B-414F-B92F-FE8D1AA5016C}" type="sibTrans" cxnId="{90793123-5AD0-437D-92F3-DB88D6D01891}">
      <dgm:prSet/>
      <dgm:spPr/>
      <dgm:t>
        <a:bodyPr/>
        <a:lstStyle/>
        <a:p>
          <a:endParaRPr lang="en-US"/>
        </a:p>
      </dgm:t>
    </dgm:pt>
    <dgm:pt modelId="{6AE87AF7-5E9A-4877-9A18-F155EE1495F6}">
      <dgm:prSet/>
      <dgm:spPr/>
      <dgm:t>
        <a:bodyPr/>
        <a:lstStyle/>
        <a:p>
          <a:r>
            <a:rPr lang="en-US" dirty="0"/>
            <a:t>Serratus Plane Block (SAP)/ PECS</a:t>
          </a:r>
        </a:p>
      </dgm:t>
    </dgm:pt>
    <dgm:pt modelId="{BA0B26D0-55C3-4C6E-A9AA-E6FE08E96626}" type="parTrans" cxnId="{16165D40-2342-492C-BDB8-A59C6145B333}">
      <dgm:prSet/>
      <dgm:spPr/>
      <dgm:t>
        <a:bodyPr/>
        <a:lstStyle/>
        <a:p>
          <a:endParaRPr lang="en-US"/>
        </a:p>
      </dgm:t>
    </dgm:pt>
    <dgm:pt modelId="{A17F573E-AC56-4455-91CC-3959ACE9562E}" type="sibTrans" cxnId="{16165D40-2342-492C-BDB8-A59C6145B333}">
      <dgm:prSet/>
      <dgm:spPr/>
      <dgm:t>
        <a:bodyPr/>
        <a:lstStyle/>
        <a:p>
          <a:endParaRPr lang="en-US"/>
        </a:p>
      </dgm:t>
    </dgm:pt>
    <dgm:pt modelId="{3C9E1D55-1E4D-438E-821E-09BE0581C9A4}">
      <dgm:prSet/>
      <dgm:spPr/>
      <dgm:t>
        <a:bodyPr/>
        <a:lstStyle/>
        <a:p>
          <a:r>
            <a:rPr lang="en-US" dirty="0"/>
            <a:t>Quadratus Lumborum block (QLB)</a:t>
          </a:r>
        </a:p>
      </dgm:t>
    </dgm:pt>
    <dgm:pt modelId="{1FFCD544-CE6D-46C8-B360-126616346E18}" type="parTrans" cxnId="{FC6C70E9-C513-45EE-953A-1782E20D4676}">
      <dgm:prSet/>
      <dgm:spPr/>
      <dgm:t>
        <a:bodyPr/>
        <a:lstStyle/>
        <a:p>
          <a:endParaRPr lang="en-US"/>
        </a:p>
      </dgm:t>
    </dgm:pt>
    <dgm:pt modelId="{D18AA7FB-B2B8-43D1-BF4C-8CBEA1F20A88}" type="sibTrans" cxnId="{FC6C70E9-C513-45EE-953A-1782E20D4676}">
      <dgm:prSet/>
      <dgm:spPr/>
      <dgm:t>
        <a:bodyPr/>
        <a:lstStyle/>
        <a:p>
          <a:endParaRPr lang="en-US"/>
        </a:p>
      </dgm:t>
    </dgm:pt>
    <dgm:pt modelId="{1E70A781-F2F3-487C-A001-D189075064C1}">
      <dgm:prSet/>
      <dgm:spPr/>
      <dgm:t>
        <a:bodyPr/>
        <a:lstStyle/>
        <a:p>
          <a:r>
            <a:rPr lang="en-US" dirty="0"/>
            <a:t>Pudendal blocks</a:t>
          </a:r>
        </a:p>
      </dgm:t>
    </dgm:pt>
    <dgm:pt modelId="{FA831B9F-A6F9-4504-A5A2-C1EE890F7375}" type="parTrans" cxnId="{AC0C85D9-8E39-45CC-87CF-5A1491B46C00}">
      <dgm:prSet/>
      <dgm:spPr/>
      <dgm:t>
        <a:bodyPr/>
        <a:lstStyle/>
        <a:p>
          <a:endParaRPr lang="en-US"/>
        </a:p>
      </dgm:t>
    </dgm:pt>
    <dgm:pt modelId="{2D05C95A-F65D-4DB4-8C79-9CB8672F3833}" type="sibTrans" cxnId="{AC0C85D9-8E39-45CC-87CF-5A1491B46C00}">
      <dgm:prSet/>
      <dgm:spPr/>
      <dgm:t>
        <a:bodyPr/>
        <a:lstStyle/>
        <a:p>
          <a:endParaRPr lang="en-US"/>
        </a:p>
      </dgm:t>
    </dgm:pt>
    <dgm:pt modelId="{BD9396BE-8758-4531-A142-65CA827FCCB4}">
      <dgm:prSet/>
      <dgm:spPr/>
      <dgm:t>
        <a:bodyPr/>
        <a:lstStyle/>
        <a:p>
          <a:r>
            <a:rPr lang="en-US" dirty="0"/>
            <a:t>Erector Spinae Plane (ESP) block</a:t>
          </a:r>
        </a:p>
      </dgm:t>
    </dgm:pt>
    <dgm:pt modelId="{57CDE449-295D-419B-9E24-49D4B2C66A74}" type="parTrans" cxnId="{5B33E089-87A4-4803-927C-7C10490EFA86}">
      <dgm:prSet/>
      <dgm:spPr/>
      <dgm:t>
        <a:bodyPr/>
        <a:lstStyle/>
        <a:p>
          <a:endParaRPr lang="en-US"/>
        </a:p>
      </dgm:t>
    </dgm:pt>
    <dgm:pt modelId="{33A644F3-FF18-477D-97F2-B0417118E0B7}" type="sibTrans" cxnId="{5B33E089-87A4-4803-927C-7C10490EFA86}">
      <dgm:prSet/>
      <dgm:spPr/>
      <dgm:t>
        <a:bodyPr/>
        <a:lstStyle/>
        <a:p>
          <a:endParaRPr lang="en-US"/>
        </a:p>
      </dgm:t>
    </dgm:pt>
    <dgm:pt modelId="{FC42C844-0CBE-496F-AD34-61396EACFF18}">
      <dgm:prSet/>
      <dgm:spPr/>
      <dgm:t>
        <a:bodyPr/>
        <a:lstStyle/>
        <a:p>
          <a:r>
            <a:rPr lang="en-US" dirty="0"/>
            <a:t>Brachial Plexus </a:t>
          </a:r>
        </a:p>
      </dgm:t>
    </dgm:pt>
    <dgm:pt modelId="{9634E2CB-0BC8-48D9-B6EA-122FB29D2D44}" type="parTrans" cxnId="{306339D6-C3D3-42B4-9068-EC3268D35594}">
      <dgm:prSet/>
      <dgm:spPr/>
      <dgm:t>
        <a:bodyPr/>
        <a:lstStyle/>
        <a:p>
          <a:endParaRPr lang="en-US"/>
        </a:p>
      </dgm:t>
    </dgm:pt>
    <dgm:pt modelId="{A3DA7679-2393-471E-BD38-A81291C7421C}" type="sibTrans" cxnId="{306339D6-C3D3-42B4-9068-EC3268D35594}">
      <dgm:prSet/>
      <dgm:spPr/>
      <dgm:t>
        <a:bodyPr/>
        <a:lstStyle/>
        <a:p>
          <a:endParaRPr lang="en-US"/>
        </a:p>
      </dgm:t>
    </dgm:pt>
    <dgm:pt modelId="{21B6D8C6-AE37-3C41-A10B-07C6D20F584D}">
      <dgm:prSet/>
      <dgm:spPr/>
      <dgm:t>
        <a:bodyPr/>
        <a:lstStyle/>
        <a:p>
          <a:r>
            <a:rPr lang="en-US" dirty="0"/>
            <a:t>Paravertebral blocks (PVB)</a:t>
          </a:r>
        </a:p>
      </dgm:t>
    </dgm:pt>
    <dgm:pt modelId="{58EC1465-5327-6942-9038-CB0CC27AC305}" type="parTrans" cxnId="{80A2CAE1-E21D-0D46-9C32-98672AEED4DF}">
      <dgm:prSet/>
      <dgm:spPr/>
      <dgm:t>
        <a:bodyPr/>
        <a:lstStyle/>
        <a:p>
          <a:endParaRPr lang="en-US"/>
        </a:p>
      </dgm:t>
    </dgm:pt>
    <dgm:pt modelId="{C84B4C94-F018-BC47-860A-915BE822DD27}" type="sibTrans" cxnId="{80A2CAE1-E21D-0D46-9C32-98672AEED4DF}">
      <dgm:prSet/>
      <dgm:spPr/>
      <dgm:t>
        <a:bodyPr/>
        <a:lstStyle/>
        <a:p>
          <a:endParaRPr lang="en-US"/>
        </a:p>
      </dgm:t>
    </dgm:pt>
    <dgm:pt modelId="{BA3A6942-9E47-AF4C-8DE6-E63B9C43A30E}">
      <dgm:prSet/>
      <dgm:spPr/>
      <dgm:t>
        <a:bodyPr/>
        <a:lstStyle/>
        <a:p>
          <a:r>
            <a:rPr lang="en-US" dirty="0"/>
            <a:t>Femoral </a:t>
          </a:r>
        </a:p>
      </dgm:t>
    </dgm:pt>
    <dgm:pt modelId="{C10B0230-B57E-A649-AD7B-19C80D1DC37E}" type="parTrans" cxnId="{10BB4B57-97C6-A84B-A67E-046B6D18E809}">
      <dgm:prSet/>
      <dgm:spPr/>
      <dgm:t>
        <a:bodyPr/>
        <a:lstStyle/>
        <a:p>
          <a:endParaRPr lang="en-US"/>
        </a:p>
      </dgm:t>
    </dgm:pt>
    <dgm:pt modelId="{6017222B-B118-7A41-A5EA-67080CE8C591}" type="sibTrans" cxnId="{10BB4B57-97C6-A84B-A67E-046B6D18E809}">
      <dgm:prSet/>
      <dgm:spPr/>
      <dgm:t>
        <a:bodyPr/>
        <a:lstStyle/>
        <a:p>
          <a:endParaRPr lang="en-US"/>
        </a:p>
      </dgm:t>
    </dgm:pt>
    <dgm:pt modelId="{452F0C41-49B9-7549-96E0-91A7343686AC}">
      <dgm:prSet/>
      <dgm:spPr/>
      <dgm:t>
        <a:bodyPr/>
        <a:lstStyle/>
        <a:p>
          <a:r>
            <a:rPr lang="en-US" dirty="0"/>
            <a:t>Sciatic</a:t>
          </a:r>
        </a:p>
      </dgm:t>
    </dgm:pt>
    <dgm:pt modelId="{AA783E1C-C4A0-7042-9F80-8DB0B1023086}" type="parTrans" cxnId="{967CABB4-12ED-AE49-8A77-58DA32F525B1}">
      <dgm:prSet/>
      <dgm:spPr/>
      <dgm:t>
        <a:bodyPr/>
        <a:lstStyle/>
        <a:p>
          <a:endParaRPr lang="en-US"/>
        </a:p>
      </dgm:t>
    </dgm:pt>
    <dgm:pt modelId="{E44C7110-8DEC-364E-A767-8A288813A9E4}" type="sibTrans" cxnId="{967CABB4-12ED-AE49-8A77-58DA32F525B1}">
      <dgm:prSet/>
      <dgm:spPr/>
    </dgm:pt>
    <dgm:pt modelId="{F5415846-BDBD-AE42-B565-3DD1C7E48BC8}" type="pres">
      <dgm:prSet presAssocID="{A0E53F4E-64C1-4EBB-BFBC-AE50F6A381F2}" presName="vert0" presStyleCnt="0">
        <dgm:presLayoutVars>
          <dgm:dir/>
          <dgm:animOne val="branch"/>
          <dgm:animLvl val="lvl"/>
        </dgm:presLayoutVars>
      </dgm:prSet>
      <dgm:spPr/>
    </dgm:pt>
    <dgm:pt modelId="{1D5191D9-913C-5041-A196-A104AF8204D4}" type="pres">
      <dgm:prSet presAssocID="{57B62C74-9BEF-40E8-BE8F-6B8571EFE648}" presName="thickLine" presStyleLbl="alignNode1" presStyleIdx="0" presStyleCnt="9"/>
      <dgm:spPr/>
    </dgm:pt>
    <dgm:pt modelId="{AD161108-F9B4-504A-94AE-2EAD84B8DC96}" type="pres">
      <dgm:prSet presAssocID="{57B62C74-9BEF-40E8-BE8F-6B8571EFE648}" presName="horz1" presStyleCnt="0"/>
      <dgm:spPr/>
    </dgm:pt>
    <dgm:pt modelId="{B181C792-C84C-934E-ACD0-019346F5CC4E}" type="pres">
      <dgm:prSet presAssocID="{57B62C74-9BEF-40E8-BE8F-6B8571EFE648}" presName="tx1" presStyleLbl="revTx" presStyleIdx="0" presStyleCnt="9"/>
      <dgm:spPr/>
    </dgm:pt>
    <dgm:pt modelId="{C8B3765B-5914-DD4C-B635-D168947D2A84}" type="pres">
      <dgm:prSet presAssocID="{57B62C74-9BEF-40E8-BE8F-6B8571EFE648}" presName="vert1" presStyleCnt="0"/>
      <dgm:spPr/>
    </dgm:pt>
    <dgm:pt modelId="{9B84771F-68DC-EC47-B7EB-8530E9CEC814}" type="pres">
      <dgm:prSet presAssocID="{6AE87AF7-5E9A-4877-9A18-F155EE1495F6}" presName="thickLine" presStyleLbl="alignNode1" presStyleIdx="1" presStyleCnt="9"/>
      <dgm:spPr/>
    </dgm:pt>
    <dgm:pt modelId="{B4583159-74B9-B147-8289-6570F552AC28}" type="pres">
      <dgm:prSet presAssocID="{6AE87AF7-5E9A-4877-9A18-F155EE1495F6}" presName="horz1" presStyleCnt="0"/>
      <dgm:spPr/>
    </dgm:pt>
    <dgm:pt modelId="{3FAE806F-C353-0341-9B8D-603BAC2719D1}" type="pres">
      <dgm:prSet presAssocID="{6AE87AF7-5E9A-4877-9A18-F155EE1495F6}" presName="tx1" presStyleLbl="revTx" presStyleIdx="1" presStyleCnt="9"/>
      <dgm:spPr/>
    </dgm:pt>
    <dgm:pt modelId="{82BA338B-F6FD-C143-A071-886D4B1950A5}" type="pres">
      <dgm:prSet presAssocID="{6AE87AF7-5E9A-4877-9A18-F155EE1495F6}" presName="vert1" presStyleCnt="0"/>
      <dgm:spPr/>
    </dgm:pt>
    <dgm:pt modelId="{DCDBE932-C67B-4D4C-A989-6C30C425F68B}" type="pres">
      <dgm:prSet presAssocID="{21B6D8C6-AE37-3C41-A10B-07C6D20F584D}" presName="thickLine" presStyleLbl="alignNode1" presStyleIdx="2" presStyleCnt="9"/>
      <dgm:spPr/>
    </dgm:pt>
    <dgm:pt modelId="{E78BBF39-581F-A94D-929E-A601337551BB}" type="pres">
      <dgm:prSet presAssocID="{21B6D8C6-AE37-3C41-A10B-07C6D20F584D}" presName="horz1" presStyleCnt="0"/>
      <dgm:spPr/>
    </dgm:pt>
    <dgm:pt modelId="{FDF9E945-2578-554D-9F5F-4CC50F8F862C}" type="pres">
      <dgm:prSet presAssocID="{21B6D8C6-AE37-3C41-A10B-07C6D20F584D}" presName="tx1" presStyleLbl="revTx" presStyleIdx="2" presStyleCnt="9"/>
      <dgm:spPr/>
    </dgm:pt>
    <dgm:pt modelId="{872FFBC5-82AC-E24C-A8FD-BE5F9180B8B3}" type="pres">
      <dgm:prSet presAssocID="{21B6D8C6-AE37-3C41-A10B-07C6D20F584D}" presName="vert1" presStyleCnt="0"/>
      <dgm:spPr/>
    </dgm:pt>
    <dgm:pt modelId="{E1B93AAC-CED2-A541-BE0D-60F3B66EF305}" type="pres">
      <dgm:prSet presAssocID="{3C9E1D55-1E4D-438E-821E-09BE0581C9A4}" presName="thickLine" presStyleLbl="alignNode1" presStyleIdx="3" presStyleCnt="9"/>
      <dgm:spPr/>
    </dgm:pt>
    <dgm:pt modelId="{0B5A8209-C7CC-0B42-9176-CF9C0800DF7D}" type="pres">
      <dgm:prSet presAssocID="{3C9E1D55-1E4D-438E-821E-09BE0581C9A4}" presName="horz1" presStyleCnt="0"/>
      <dgm:spPr/>
    </dgm:pt>
    <dgm:pt modelId="{A1F3E675-5A3E-6240-AED6-F1413850BC99}" type="pres">
      <dgm:prSet presAssocID="{3C9E1D55-1E4D-438E-821E-09BE0581C9A4}" presName="tx1" presStyleLbl="revTx" presStyleIdx="3" presStyleCnt="9"/>
      <dgm:spPr/>
    </dgm:pt>
    <dgm:pt modelId="{ECFC4626-2F66-A94B-B134-3911972DBF0E}" type="pres">
      <dgm:prSet presAssocID="{3C9E1D55-1E4D-438E-821E-09BE0581C9A4}" presName="vert1" presStyleCnt="0"/>
      <dgm:spPr/>
    </dgm:pt>
    <dgm:pt modelId="{B8CF659A-8CA5-EC48-AAD4-51E72585323D}" type="pres">
      <dgm:prSet presAssocID="{1E70A781-F2F3-487C-A001-D189075064C1}" presName="thickLine" presStyleLbl="alignNode1" presStyleIdx="4" presStyleCnt="9"/>
      <dgm:spPr/>
    </dgm:pt>
    <dgm:pt modelId="{35F1ED93-F709-6E41-B7E2-EE2E468D8509}" type="pres">
      <dgm:prSet presAssocID="{1E70A781-F2F3-487C-A001-D189075064C1}" presName="horz1" presStyleCnt="0"/>
      <dgm:spPr/>
    </dgm:pt>
    <dgm:pt modelId="{EC00CD18-556A-A84E-AF12-AD739E639430}" type="pres">
      <dgm:prSet presAssocID="{1E70A781-F2F3-487C-A001-D189075064C1}" presName="tx1" presStyleLbl="revTx" presStyleIdx="4" presStyleCnt="9"/>
      <dgm:spPr/>
    </dgm:pt>
    <dgm:pt modelId="{57298D59-FED7-4746-B9A1-74BE6E9F6AE4}" type="pres">
      <dgm:prSet presAssocID="{1E70A781-F2F3-487C-A001-D189075064C1}" presName="vert1" presStyleCnt="0"/>
      <dgm:spPr/>
    </dgm:pt>
    <dgm:pt modelId="{A4EF6E15-A1E8-F840-840F-96C6FC84D3F4}" type="pres">
      <dgm:prSet presAssocID="{BD9396BE-8758-4531-A142-65CA827FCCB4}" presName="thickLine" presStyleLbl="alignNode1" presStyleIdx="5" presStyleCnt="9"/>
      <dgm:spPr/>
    </dgm:pt>
    <dgm:pt modelId="{DA720218-E64B-574B-A199-6E059DEE4E6F}" type="pres">
      <dgm:prSet presAssocID="{BD9396BE-8758-4531-A142-65CA827FCCB4}" presName="horz1" presStyleCnt="0"/>
      <dgm:spPr/>
    </dgm:pt>
    <dgm:pt modelId="{67431D91-A051-3C44-B950-A8E2B27606C6}" type="pres">
      <dgm:prSet presAssocID="{BD9396BE-8758-4531-A142-65CA827FCCB4}" presName="tx1" presStyleLbl="revTx" presStyleIdx="5" presStyleCnt="9"/>
      <dgm:spPr/>
    </dgm:pt>
    <dgm:pt modelId="{38E376B7-82D3-0242-9BF8-EEE8738ACE47}" type="pres">
      <dgm:prSet presAssocID="{BD9396BE-8758-4531-A142-65CA827FCCB4}" presName="vert1" presStyleCnt="0"/>
      <dgm:spPr/>
    </dgm:pt>
    <dgm:pt modelId="{BC97C229-557A-174F-86CC-9495ABACAE68}" type="pres">
      <dgm:prSet presAssocID="{FC42C844-0CBE-496F-AD34-61396EACFF18}" presName="thickLine" presStyleLbl="alignNode1" presStyleIdx="6" presStyleCnt="9"/>
      <dgm:spPr/>
    </dgm:pt>
    <dgm:pt modelId="{9F0D6A9F-1566-A549-9A37-9341C80D9301}" type="pres">
      <dgm:prSet presAssocID="{FC42C844-0CBE-496F-AD34-61396EACFF18}" presName="horz1" presStyleCnt="0"/>
      <dgm:spPr/>
    </dgm:pt>
    <dgm:pt modelId="{0251B9E5-3F74-3B40-A7E0-ED6F8F84123D}" type="pres">
      <dgm:prSet presAssocID="{FC42C844-0CBE-496F-AD34-61396EACFF18}" presName="tx1" presStyleLbl="revTx" presStyleIdx="6" presStyleCnt="9"/>
      <dgm:spPr/>
    </dgm:pt>
    <dgm:pt modelId="{E648BBC8-C22F-D441-B336-B67345C2B366}" type="pres">
      <dgm:prSet presAssocID="{FC42C844-0CBE-496F-AD34-61396EACFF18}" presName="vert1" presStyleCnt="0"/>
      <dgm:spPr/>
    </dgm:pt>
    <dgm:pt modelId="{0CC1AC6B-84EA-474B-863E-278A269522C0}" type="pres">
      <dgm:prSet presAssocID="{BA3A6942-9E47-AF4C-8DE6-E63B9C43A30E}" presName="thickLine" presStyleLbl="alignNode1" presStyleIdx="7" presStyleCnt="9"/>
      <dgm:spPr/>
    </dgm:pt>
    <dgm:pt modelId="{24870B95-F855-B942-BB1F-2A7CA59DD5DD}" type="pres">
      <dgm:prSet presAssocID="{BA3A6942-9E47-AF4C-8DE6-E63B9C43A30E}" presName="horz1" presStyleCnt="0"/>
      <dgm:spPr/>
    </dgm:pt>
    <dgm:pt modelId="{E55C276B-3648-024D-9DB8-B4A6973561E1}" type="pres">
      <dgm:prSet presAssocID="{BA3A6942-9E47-AF4C-8DE6-E63B9C43A30E}" presName="tx1" presStyleLbl="revTx" presStyleIdx="7" presStyleCnt="9"/>
      <dgm:spPr/>
    </dgm:pt>
    <dgm:pt modelId="{260EDEE5-20DE-E64B-90E7-9B9D633158B3}" type="pres">
      <dgm:prSet presAssocID="{BA3A6942-9E47-AF4C-8DE6-E63B9C43A30E}" presName="vert1" presStyleCnt="0"/>
      <dgm:spPr/>
    </dgm:pt>
    <dgm:pt modelId="{F090590A-97C0-684B-A215-B93444D46147}" type="pres">
      <dgm:prSet presAssocID="{452F0C41-49B9-7549-96E0-91A7343686AC}" presName="thickLine" presStyleLbl="alignNode1" presStyleIdx="8" presStyleCnt="9"/>
      <dgm:spPr/>
    </dgm:pt>
    <dgm:pt modelId="{E3F8E095-CF1C-3F4E-B3C3-A578CC55A7E5}" type="pres">
      <dgm:prSet presAssocID="{452F0C41-49B9-7549-96E0-91A7343686AC}" presName="horz1" presStyleCnt="0"/>
      <dgm:spPr/>
    </dgm:pt>
    <dgm:pt modelId="{DFB0671B-3B6F-4841-B20F-0BC0175AEED1}" type="pres">
      <dgm:prSet presAssocID="{452F0C41-49B9-7549-96E0-91A7343686AC}" presName="tx1" presStyleLbl="revTx" presStyleIdx="8" presStyleCnt="9"/>
      <dgm:spPr/>
    </dgm:pt>
    <dgm:pt modelId="{87AB93AE-DCC8-9741-901B-471A16100D8B}" type="pres">
      <dgm:prSet presAssocID="{452F0C41-49B9-7549-96E0-91A7343686AC}" presName="vert1" presStyleCnt="0"/>
      <dgm:spPr/>
    </dgm:pt>
  </dgm:ptLst>
  <dgm:cxnLst>
    <dgm:cxn modelId="{AC947803-6E0C-1D4A-9A00-37F8AA359A99}" type="presOf" srcId="{1E70A781-F2F3-487C-A001-D189075064C1}" destId="{EC00CD18-556A-A84E-AF12-AD739E639430}" srcOrd="0" destOrd="0" presId="urn:microsoft.com/office/officeart/2008/layout/LinedList"/>
    <dgm:cxn modelId="{3C73D41B-4163-E247-89B5-508B72A310A7}" type="presOf" srcId="{21B6D8C6-AE37-3C41-A10B-07C6D20F584D}" destId="{FDF9E945-2578-554D-9F5F-4CC50F8F862C}" srcOrd="0" destOrd="0" presId="urn:microsoft.com/office/officeart/2008/layout/LinedList"/>
    <dgm:cxn modelId="{90793123-5AD0-437D-92F3-DB88D6D01891}" srcId="{A0E53F4E-64C1-4EBB-BFBC-AE50F6A381F2}" destId="{57B62C74-9BEF-40E8-BE8F-6B8571EFE648}" srcOrd="0" destOrd="0" parTransId="{13511EEC-7C97-490F-A77D-61CD28EC6952}" sibTransId="{F11ADB7C-219B-414F-B92F-FE8D1AA5016C}"/>
    <dgm:cxn modelId="{23A1A537-5061-E64E-B829-074B0C4C8633}" type="presOf" srcId="{57B62C74-9BEF-40E8-BE8F-6B8571EFE648}" destId="{B181C792-C84C-934E-ACD0-019346F5CC4E}" srcOrd="0" destOrd="0" presId="urn:microsoft.com/office/officeart/2008/layout/LinedList"/>
    <dgm:cxn modelId="{B8FA1B40-A52D-E741-8753-08FA27428E5E}" type="presOf" srcId="{A0E53F4E-64C1-4EBB-BFBC-AE50F6A381F2}" destId="{F5415846-BDBD-AE42-B565-3DD1C7E48BC8}" srcOrd="0" destOrd="0" presId="urn:microsoft.com/office/officeart/2008/layout/LinedList"/>
    <dgm:cxn modelId="{16165D40-2342-492C-BDB8-A59C6145B333}" srcId="{A0E53F4E-64C1-4EBB-BFBC-AE50F6A381F2}" destId="{6AE87AF7-5E9A-4877-9A18-F155EE1495F6}" srcOrd="1" destOrd="0" parTransId="{BA0B26D0-55C3-4C6E-A9AA-E6FE08E96626}" sibTransId="{A17F573E-AC56-4455-91CC-3959ACE9562E}"/>
    <dgm:cxn modelId="{E1A64A4C-CC85-D747-805E-F110C61CD906}" type="presOf" srcId="{3C9E1D55-1E4D-438E-821E-09BE0581C9A4}" destId="{A1F3E675-5A3E-6240-AED6-F1413850BC99}" srcOrd="0" destOrd="0" presId="urn:microsoft.com/office/officeart/2008/layout/LinedList"/>
    <dgm:cxn modelId="{10BB4B57-97C6-A84B-A67E-046B6D18E809}" srcId="{A0E53F4E-64C1-4EBB-BFBC-AE50F6A381F2}" destId="{BA3A6942-9E47-AF4C-8DE6-E63B9C43A30E}" srcOrd="7" destOrd="0" parTransId="{C10B0230-B57E-A649-AD7B-19C80D1DC37E}" sibTransId="{6017222B-B118-7A41-A5EA-67080CE8C591}"/>
    <dgm:cxn modelId="{BBE7046C-8BBD-674E-983C-C4488F40293C}" type="presOf" srcId="{FC42C844-0CBE-496F-AD34-61396EACFF18}" destId="{0251B9E5-3F74-3B40-A7E0-ED6F8F84123D}" srcOrd="0" destOrd="0" presId="urn:microsoft.com/office/officeart/2008/layout/LinedList"/>
    <dgm:cxn modelId="{5B33E089-87A4-4803-927C-7C10490EFA86}" srcId="{A0E53F4E-64C1-4EBB-BFBC-AE50F6A381F2}" destId="{BD9396BE-8758-4531-A142-65CA827FCCB4}" srcOrd="5" destOrd="0" parTransId="{57CDE449-295D-419B-9E24-49D4B2C66A74}" sibTransId="{33A644F3-FF18-477D-97F2-B0417118E0B7}"/>
    <dgm:cxn modelId="{EA85498C-D93B-FA4A-BE6E-C48E3CB8FDD0}" type="presOf" srcId="{BA3A6942-9E47-AF4C-8DE6-E63B9C43A30E}" destId="{E55C276B-3648-024D-9DB8-B4A6973561E1}" srcOrd="0" destOrd="0" presId="urn:microsoft.com/office/officeart/2008/layout/LinedList"/>
    <dgm:cxn modelId="{62F5E29E-5F16-CD4F-8A2E-204C8304969B}" type="presOf" srcId="{BD9396BE-8758-4531-A142-65CA827FCCB4}" destId="{67431D91-A051-3C44-B950-A8E2B27606C6}" srcOrd="0" destOrd="0" presId="urn:microsoft.com/office/officeart/2008/layout/LinedList"/>
    <dgm:cxn modelId="{967CABB4-12ED-AE49-8A77-58DA32F525B1}" srcId="{A0E53F4E-64C1-4EBB-BFBC-AE50F6A381F2}" destId="{452F0C41-49B9-7549-96E0-91A7343686AC}" srcOrd="8" destOrd="0" parTransId="{AA783E1C-C4A0-7042-9F80-8DB0B1023086}" sibTransId="{E44C7110-8DEC-364E-A767-8A288813A9E4}"/>
    <dgm:cxn modelId="{F13E0CCB-D707-6F4B-B699-2EF94051758E}" type="presOf" srcId="{452F0C41-49B9-7549-96E0-91A7343686AC}" destId="{DFB0671B-3B6F-4841-B20F-0BC0175AEED1}" srcOrd="0" destOrd="0" presId="urn:microsoft.com/office/officeart/2008/layout/LinedList"/>
    <dgm:cxn modelId="{0E01A3CB-52F0-834B-ACC7-9094ABDF6191}" type="presOf" srcId="{6AE87AF7-5E9A-4877-9A18-F155EE1495F6}" destId="{3FAE806F-C353-0341-9B8D-603BAC2719D1}" srcOrd="0" destOrd="0" presId="urn:microsoft.com/office/officeart/2008/layout/LinedList"/>
    <dgm:cxn modelId="{306339D6-C3D3-42B4-9068-EC3268D35594}" srcId="{A0E53F4E-64C1-4EBB-BFBC-AE50F6A381F2}" destId="{FC42C844-0CBE-496F-AD34-61396EACFF18}" srcOrd="6" destOrd="0" parTransId="{9634E2CB-0BC8-48D9-B6EA-122FB29D2D44}" sibTransId="{A3DA7679-2393-471E-BD38-A81291C7421C}"/>
    <dgm:cxn modelId="{AC0C85D9-8E39-45CC-87CF-5A1491B46C00}" srcId="{A0E53F4E-64C1-4EBB-BFBC-AE50F6A381F2}" destId="{1E70A781-F2F3-487C-A001-D189075064C1}" srcOrd="4" destOrd="0" parTransId="{FA831B9F-A6F9-4504-A5A2-C1EE890F7375}" sibTransId="{2D05C95A-F65D-4DB4-8C79-9CB8672F3833}"/>
    <dgm:cxn modelId="{80A2CAE1-E21D-0D46-9C32-98672AEED4DF}" srcId="{A0E53F4E-64C1-4EBB-BFBC-AE50F6A381F2}" destId="{21B6D8C6-AE37-3C41-A10B-07C6D20F584D}" srcOrd="2" destOrd="0" parTransId="{58EC1465-5327-6942-9038-CB0CC27AC305}" sibTransId="{C84B4C94-F018-BC47-860A-915BE822DD27}"/>
    <dgm:cxn modelId="{FC6C70E9-C513-45EE-953A-1782E20D4676}" srcId="{A0E53F4E-64C1-4EBB-BFBC-AE50F6A381F2}" destId="{3C9E1D55-1E4D-438E-821E-09BE0581C9A4}" srcOrd="3" destOrd="0" parTransId="{1FFCD544-CE6D-46C8-B360-126616346E18}" sibTransId="{D18AA7FB-B2B8-43D1-BF4C-8CBEA1F20A88}"/>
    <dgm:cxn modelId="{E62570F2-EB30-124E-9624-F0E79162654B}" type="presParOf" srcId="{F5415846-BDBD-AE42-B565-3DD1C7E48BC8}" destId="{1D5191D9-913C-5041-A196-A104AF8204D4}" srcOrd="0" destOrd="0" presId="urn:microsoft.com/office/officeart/2008/layout/LinedList"/>
    <dgm:cxn modelId="{65C48CC3-64E7-BF40-9558-CE95EB915C42}" type="presParOf" srcId="{F5415846-BDBD-AE42-B565-3DD1C7E48BC8}" destId="{AD161108-F9B4-504A-94AE-2EAD84B8DC96}" srcOrd="1" destOrd="0" presId="urn:microsoft.com/office/officeart/2008/layout/LinedList"/>
    <dgm:cxn modelId="{53D99584-4FD2-DF4A-8539-AA7B6E9E9372}" type="presParOf" srcId="{AD161108-F9B4-504A-94AE-2EAD84B8DC96}" destId="{B181C792-C84C-934E-ACD0-019346F5CC4E}" srcOrd="0" destOrd="0" presId="urn:microsoft.com/office/officeart/2008/layout/LinedList"/>
    <dgm:cxn modelId="{00460AE9-A742-A34F-BEE3-004D0C217874}" type="presParOf" srcId="{AD161108-F9B4-504A-94AE-2EAD84B8DC96}" destId="{C8B3765B-5914-DD4C-B635-D168947D2A84}" srcOrd="1" destOrd="0" presId="urn:microsoft.com/office/officeart/2008/layout/LinedList"/>
    <dgm:cxn modelId="{73DA541A-41F9-C049-A131-DFF17D6F6DC3}" type="presParOf" srcId="{F5415846-BDBD-AE42-B565-3DD1C7E48BC8}" destId="{9B84771F-68DC-EC47-B7EB-8530E9CEC814}" srcOrd="2" destOrd="0" presId="urn:microsoft.com/office/officeart/2008/layout/LinedList"/>
    <dgm:cxn modelId="{F9139E05-4194-6B4F-9281-95187A3689C5}" type="presParOf" srcId="{F5415846-BDBD-AE42-B565-3DD1C7E48BC8}" destId="{B4583159-74B9-B147-8289-6570F552AC28}" srcOrd="3" destOrd="0" presId="urn:microsoft.com/office/officeart/2008/layout/LinedList"/>
    <dgm:cxn modelId="{005F643B-981D-9440-941B-919EAB6566FF}" type="presParOf" srcId="{B4583159-74B9-B147-8289-6570F552AC28}" destId="{3FAE806F-C353-0341-9B8D-603BAC2719D1}" srcOrd="0" destOrd="0" presId="urn:microsoft.com/office/officeart/2008/layout/LinedList"/>
    <dgm:cxn modelId="{19981E26-9FDC-4A41-A8FC-A39AB6E8762B}" type="presParOf" srcId="{B4583159-74B9-B147-8289-6570F552AC28}" destId="{82BA338B-F6FD-C143-A071-886D4B1950A5}" srcOrd="1" destOrd="0" presId="urn:microsoft.com/office/officeart/2008/layout/LinedList"/>
    <dgm:cxn modelId="{ECA9F9F5-0868-8743-B5CD-859A0BF56FBE}" type="presParOf" srcId="{F5415846-BDBD-AE42-B565-3DD1C7E48BC8}" destId="{DCDBE932-C67B-4D4C-A989-6C30C425F68B}" srcOrd="4" destOrd="0" presId="urn:microsoft.com/office/officeart/2008/layout/LinedList"/>
    <dgm:cxn modelId="{8028E010-7F5A-7443-A967-857BEF63F622}" type="presParOf" srcId="{F5415846-BDBD-AE42-B565-3DD1C7E48BC8}" destId="{E78BBF39-581F-A94D-929E-A601337551BB}" srcOrd="5" destOrd="0" presId="urn:microsoft.com/office/officeart/2008/layout/LinedList"/>
    <dgm:cxn modelId="{108DDEE4-8ED4-5148-8F88-22131AC2EB59}" type="presParOf" srcId="{E78BBF39-581F-A94D-929E-A601337551BB}" destId="{FDF9E945-2578-554D-9F5F-4CC50F8F862C}" srcOrd="0" destOrd="0" presId="urn:microsoft.com/office/officeart/2008/layout/LinedList"/>
    <dgm:cxn modelId="{1A081FF1-98AF-EB4C-B073-84DBD8312A2C}" type="presParOf" srcId="{E78BBF39-581F-A94D-929E-A601337551BB}" destId="{872FFBC5-82AC-E24C-A8FD-BE5F9180B8B3}" srcOrd="1" destOrd="0" presId="urn:microsoft.com/office/officeart/2008/layout/LinedList"/>
    <dgm:cxn modelId="{F87E6363-4E12-904E-8368-174804CB2C97}" type="presParOf" srcId="{F5415846-BDBD-AE42-B565-3DD1C7E48BC8}" destId="{E1B93AAC-CED2-A541-BE0D-60F3B66EF305}" srcOrd="6" destOrd="0" presId="urn:microsoft.com/office/officeart/2008/layout/LinedList"/>
    <dgm:cxn modelId="{3B1B4229-33A4-5A46-A985-7F1955D66232}" type="presParOf" srcId="{F5415846-BDBD-AE42-B565-3DD1C7E48BC8}" destId="{0B5A8209-C7CC-0B42-9176-CF9C0800DF7D}" srcOrd="7" destOrd="0" presId="urn:microsoft.com/office/officeart/2008/layout/LinedList"/>
    <dgm:cxn modelId="{43D2A30B-F9B8-E041-AE65-1D71B3980CD5}" type="presParOf" srcId="{0B5A8209-C7CC-0B42-9176-CF9C0800DF7D}" destId="{A1F3E675-5A3E-6240-AED6-F1413850BC99}" srcOrd="0" destOrd="0" presId="urn:microsoft.com/office/officeart/2008/layout/LinedList"/>
    <dgm:cxn modelId="{FF11CCCD-1B40-0649-AF13-9724D956D730}" type="presParOf" srcId="{0B5A8209-C7CC-0B42-9176-CF9C0800DF7D}" destId="{ECFC4626-2F66-A94B-B134-3911972DBF0E}" srcOrd="1" destOrd="0" presId="urn:microsoft.com/office/officeart/2008/layout/LinedList"/>
    <dgm:cxn modelId="{2B760471-BCE9-BF46-B86C-8C1AD4034FDD}" type="presParOf" srcId="{F5415846-BDBD-AE42-B565-3DD1C7E48BC8}" destId="{B8CF659A-8CA5-EC48-AAD4-51E72585323D}" srcOrd="8" destOrd="0" presId="urn:microsoft.com/office/officeart/2008/layout/LinedList"/>
    <dgm:cxn modelId="{712B779B-D29A-5A4C-B718-D6EFCD73D7FF}" type="presParOf" srcId="{F5415846-BDBD-AE42-B565-3DD1C7E48BC8}" destId="{35F1ED93-F709-6E41-B7E2-EE2E468D8509}" srcOrd="9" destOrd="0" presId="urn:microsoft.com/office/officeart/2008/layout/LinedList"/>
    <dgm:cxn modelId="{D6A26763-3E0F-454C-A295-999BB81E3B53}" type="presParOf" srcId="{35F1ED93-F709-6E41-B7E2-EE2E468D8509}" destId="{EC00CD18-556A-A84E-AF12-AD739E639430}" srcOrd="0" destOrd="0" presId="urn:microsoft.com/office/officeart/2008/layout/LinedList"/>
    <dgm:cxn modelId="{280A1AE2-7CE2-614E-8F26-E58D6A8144FE}" type="presParOf" srcId="{35F1ED93-F709-6E41-B7E2-EE2E468D8509}" destId="{57298D59-FED7-4746-B9A1-74BE6E9F6AE4}" srcOrd="1" destOrd="0" presId="urn:microsoft.com/office/officeart/2008/layout/LinedList"/>
    <dgm:cxn modelId="{B76C2D41-0163-3440-8132-331A29861DB6}" type="presParOf" srcId="{F5415846-BDBD-AE42-B565-3DD1C7E48BC8}" destId="{A4EF6E15-A1E8-F840-840F-96C6FC84D3F4}" srcOrd="10" destOrd="0" presId="urn:microsoft.com/office/officeart/2008/layout/LinedList"/>
    <dgm:cxn modelId="{B84B6C01-45F1-9E4B-8760-48E69619C915}" type="presParOf" srcId="{F5415846-BDBD-AE42-B565-3DD1C7E48BC8}" destId="{DA720218-E64B-574B-A199-6E059DEE4E6F}" srcOrd="11" destOrd="0" presId="urn:microsoft.com/office/officeart/2008/layout/LinedList"/>
    <dgm:cxn modelId="{629F8A11-7BB4-974D-871D-7CDDA6A9581F}" type="presParOf" srcId="{DA720218-E64B-574B-A199-6E059DEE4E6F}" destId="{67431D91-A051-3C44-B950-A8E2B27606C6}" srcOrd="0" destOrd="0" presId="urn:microsoft.com/office/officeart/2008/layout/LinedList"/>
    <dgm:cxn modelId="{04CAF3CB-030B-AC40-A12E-28ABC40C28FD}" type="presParOf" srcId="{DA720218-E64B-574B-A199-6E059DEE4E6F}" destId="{38E376B7-82D3-0242-9BF8-EEE8738ACE47}" srcOrd="1" destOrd="0" presId="urn:microsoft.com/office/officeart/2008/layout/LinedList"/>
    <dgm:cxn modelId="{A8C80EA7-0F13-C244-A08E-F53B2D1B6216}" type="presParOf" srcId="{F5415846-BDBD-AE42-B565-3DD1C7E48BC8}" destId="{BC97C229-557A-174F-86CC-9495ABACAE68}" srcOrd="12" destOrd="0" presId="urn:microsoft.com/office/officeart/2008/layout/LinedList"/>
    <dgm:cxn modelId="{CC112A50-8C7E-C14B-8891-07DBE76675DB}" type="presParOf" srcId="{F5415846-BDBD-AE42-B565-3DD1C7E48BC8}" destId="{9F0D6A9F-1566-A549-9A37-9341C80D9301}" srcOrd="13" destOrd="0" presId="urn:microsoft.com/office/officeart/2008/layout/LinedList"/>
    <dgm:cxn modelId="{129181B8-2611-8242-87B6-B529068C866E}" type="presParOf" srcId="{9F0D6A9F-1566-A549-9A37-9341C80D9301}" destId="{0251B9E5-3F74-3B40-A7E0-ED6F8F84123D}" srcOrd="0" destOrd="0" presId="urn:microsoft.com/office/officeart/2008/layout/LinedList"/>
    <dgm:cxn modelId="{227F9712-5A1B-FA45-9BA3-E4D7699268E1}" type="presParOf" srcId="{9F0D6A9F-1566-A549-9A37-9341C80D9301}" destId="{E648BBC8-C22F-D441-B336-B67345C2B366}" srcOrd="1" destOrd="0" presId="urn:microsoft.com/office/officeart/2008/layout/LinedList"/>
    <dgm:cxn modelId="{DA0C48C8-0F3D-164F-9B90-300A830D8A84}" type="presParOf" srcId="{F5415846-BDBD-AE42-B565-3DD1C7E48BC8}" destId="{0CC1AC6B-84EA-474B-863E-278A269522C0}" srcOrd="14" destOrd="0" presId="urn:microsoft.com/office/officeart/2008/layout/LinedList"/>
    <dgm:cxn modelId="{36E90C35-4DF8-454D-BA9F-188CCAA1B6AB}" type="presParOf" srcId="{F5415846-BDBD-AE42-B565-3DD1C7E48BC8}" destId="{24870B95-F855-B942-BB1F-2A7CA59DD5DD}" srcOrd="15" destOrd="0" presId="urn:microsoft.com/office/officeart/2008/layout/LinedList"/>
    <dgm:cxn modelId="{D727A258-8626-7D4C-85A6-B9A8E21DD15D}" type="presParOf" srcId="{24870B95-F855-B942-BB1F-2A7CA59DD5DD}" destId="{E55C276B-3648-024D-9DB8-B4A6973561E1}" srcOrd="0" destOrd="0" presId="urn:microsoft.com/office/officeart/2008/layout/LinedList"/>
    <dgm:cxn modelId="{D3AB611B-540A-8F42-8B47-10F8FA60A531}" type="presParOf" srcId="{24870B95-F855-B942-BB1F-2A7CA59DD5DD}" destId="{260EDEE5-20DE-E64B-90E7-9B9D633158B3}" srcOrd="1" destOrd="0" presId="urn:microsoft.com/office/officeart/2008/layout/LinedList"/>
    <dgm:cxn modelId="{79D39787-C849-414D-9630-4E0A39119A2E}" type="presParOf" srcId="{F5415846-BDBD-AE42-B565-3DD1C7E48BC8}" destId="{F090590A-97C0-684B-A215-B93444D46147}" srcOrd="16" destOrd="0" presId="urn:microsoft.com/office/officeart/2008/layout/LinedList"/>
    <dgm:cxn modelId="{4AF1CA67-65D6-204F-AD8A-360B0EAD876E}" type="presParOf" srcId="{F5415846-BDBD-AE42-B565-3DD1C7E48BC8}" destId="{E3F8E095-CF1C-3F4E-B3C3-A578CC55A7E5}" srcOrd="17" destOrd="0" presId="urn:microsoft.com/office/officeart/2008/layout/LinedList"/>
    <dgm:cxn modelId="{FA80FD02-4672-AF49-AA1F-E642C972A92B}" type="presParOf" srcId="{E3F8E095-CF1C-3F4E-B3C3-A578CC55A7E5}" destId="{DFB0671B-3B6F-4841-B20F-0BC0175AEED1}" srcOrd="0" destOrd="0" presId="urn:microsoft.com/office/officeart/2008/layout/LinedList"/>
    <dgm:cxn modelId="{58CD3C87-897A-1A41-9EC3-18BCB557D234}" type="presParOf" srcId="{E3F8E095-CF1C-3F4E-B3C3-A578CC55A7E5}" destId="{87AB93AE-DCC8-9741-901B-471A16100D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0F77A-DD3F-4F9B-A111-4DA7997DA27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CAB3774-3951-4519-A36E-A69D0048D139}">
      <dgm:prSet/>
      <dgm:spPr/>
      <dgm:t>
        <a:bodyPr/>
        <a:lstStyle/>
        <a:p>
          <a:r>
            <a:rPr lang="en-US" dirty="0"/>
            <a:t>Major Surgery</a:t>
          </a:r>
        </a:p>
      </dgm:t>
    </dgm:pt>
    <dgm:pt modelId="{3E921792-5FCE-4F89-97A0-178AC822B5FC}" type="parTrans" cxnId="{E938663E-B74E-42E3-9192-3DC24D3E37B3}">
      <dgm:prSet/>
      <dgm:spPr/>
      <dgm:t>
        <a:bodyPr/>
        <a:lstStyle/>
        <a:p>
          <a:endParaRPr lang="en-US"/>
        </a:p>
      </dgm:t>
    </dgm:pt>
    <dgm:pt modelId="{67E51C5A-B5EA-4F95-AD17-B510B0CE1F4D}" type="sibTrans" cxnId="{E938663E-B74E-42E3-9192-3DC24D3E37B3}">
      <dgm:prSet/>
      <dgm:spPr/>
      <dgm:t>
        <a:bodyPr/>
        <a:lstStyle/>
        <a:p>
          <a:endParaRPr lang="en-US"/>
        </a:p>
      </dgm:t>
    </dgm:pt>
    <dgm:pt modelId="{70545258-B5CB-4508-8A23-AA33262A4DE8}">
      <dgm:prSet/>
      <dgm:spPr/>
      <dgm:t>
        <a:bodyPr/>
        <a:lstStyle/>
        <a:p>
          <a:r>
            <a:rPr lang="en-US" dirty="0"/>
            <a:t>Minor Surgery</a:t>
          </a:r>
        </a:p>
      </dgm:t>
    </dgm:pt>
    <dgm:pt modelId="{8223D7ED-D0C6-4872-A1A9-B3E3AD179C1C}" type="parTrans" cxnId="{577DF672-062D-4CFC-9186-F67839C97614}">
      <dgm:prSet/>
      <dgm:spPr/>
      <dgm:t>
        <a:bodyPr/>
        <a:lstStyle/>
        <a:p>
          <a:endParaRPr lang="en-US"/>
        </a:p>
      </dgm:t>
    </dgm:pt>
    <dgm:pt modelId="{255254C1-A796-46E7-8718-1C3FE2C785D0}" type="sibTrans" cxnId="{577DF672-062D-4CFC-9186-F67839C97614}">
      <dgm:prSet/>
      <dgm:spPr/>
      <dgm:t>
        <a:bodyPr/>
        <a:lstStyle/>
        <a:p>
          <a:endParaRPr lang="en-US"/>
        </a:p>
      </dgm:t>
    </dgm:pt>
    <dgm:pt modelId="{47CFCE0B-E0CF-4195-967B-921734AF4524}">
      <dgm:prSet/>
      <dgm:spPr/>
      <dgm:t>
        <a:bodyPr/>
        <a:lstStyle/>
        <a:p>
          <a:r>
            <a:rPr lang="en-US" dirty="0"/>
            <a:t>Adults / Elderly</a:t>
          </a:r>
        </a:p>
      </dgm:t>
    </dgm:pt>
    <dgm:pt modelId="{F92299B0-6282-45D9-869E-A4244B5B3F38}" type="parTrans" cxnId="{44CADBFC-3A19-481E-B256-3731C97A73AA}">
      <dgm:prSet/>
      <dgm:spPr/>
      <dgm:t>
        <a:bodyPr/>
        <a:lstStyle/>
        <a:p>
          <a:endParaRPr lang="en-US"/>
        </a:p>
      </dgm:t>
    </dgm:pt>
    <dgm:pt modelId="{C0C62F3E-E533-4DE7-B1E6-0B198A28B3E5}" type="sibTrans" cxnId="{44CADBFC-3A19-481E-B256-3731C97A73AA}">
      <dgm:prSet/>
      <dgm:spPr/>
      <dgm:t>
        <a:bodyPr/>
        <a:lstStyle/>
        <a:p>
          <a:endParaRPr lang="en-US"/>
        </a:p>
      </dgm:t>
    </dgm:pt>
    <dgm:pt modelId="{35DF3DE0-2A91-4BBD-8F24-EACDDFE445FD}">
      <dgm:prSet/>
      <dgm:spPr/>
      <dgm:t>
        <a:bodyPr/>
        <a:lstStyle/>
        <a:p>
          <a:r>
            <a:rPr lang="en-US"/>
            <a:t>Children</a:t>
          </a:r>
        </a:p>
      </dgm:t>
    </dgm:pt>
    <dgm:pt modelId="{7C713285-B5AB-40E6-B76C-2E7EBA9DF951}" type="parTrans" cxnId="{26A0D175-F308-4959-B9BE-BA90CA081AB3}">
      <dgm:prSet/>
      <dgm:spPr/>
      <dgm:t>
        <a:bodyPr/>
        <a:lstStyle/>
        <a:p>
          <a:endParaRPr lang="en-US"/>
        </a:p>
      </dgm:t>
    </dgm:pt>
    <dgm:pt modelId="{EBDE6F4C-3967-4880-9F47-D3E06FCC15AA}" type="sibTrans" cxnId="{26A0D175-F308-4959-B9BE-BA90CA081AB3}">
      <dgm:prSet/>
      <dgm:spPr/>
      <dgm:t>
        <a:bodyPr/>
        <a:lstStyle/>
        <a:p>
          <a:endParaRPr lang="en-US"/>
        </a:p>
      </dgm:t>
    </dgm:pt>
    <dgm:pt modelId="{A0D69329-FA77-7141-9F8E-E97FABA56492}" type="pres">
      <dgm:prSet presAssocID="{AA00F77A-DD3F-4F9B-A111-4DA7997DA272}" presName="vert0" presStyleCnt="0">
        <dgm:presLayoutVars>
          <dgm:dir/>
          <dgm:animOne val="branch"/>
          <dgm:animLvl val="lvl"/>
        </dgm:presLayoutVars>
      </dgm:prSet>
      <dgm:spPr/>
    </dgm:pt>
    <dgm:pt modelId="{076DCFC8-CD20-0F40-827A-BAEE3D1ACCB3}" type="pres">
      <dgm:prSet presAssocID="{9CAB3774-3951-4519-A36E-A69D0048D139}" presName="thickLine" presStyleLbl="alignNode1" presStyleIdx="0" presStyleCnt="4"/>
      <dgm:spPr/>
    </dgm:pt>
    <dgm:pt modelId="{E4DADB38-F079-624C-8607-B90AAB3F8D02}" type="pres">
      <dgm:prSet presAssocID="{9CAB3774-3951-4519-A36E-A69D0048D139}" presName="horz1" presStyleCnt="0"/>
      <dgm:spPr/>
    </dgm:pt>
    <dgm:pt modelId="{A2E6134F-0C27-8042-BDD3-4D485CEB4BF4}" type="pres">
      <dgm:prSet presAssocID="{9CAB3774-3951-4519-A36E-A69D0048D139}" presName="tx1" presStyleLbl="revTx" presStyleIdx="0" presStyleCnt="4"/>
      <dgm:spPr/>
    </dgm:pt>
    <dgm:pt modelId="{2A8D0A8F-D53B-CC49-A0D2-2CDA8837503B}" type="pres">
      <dgm:prSet presAssocID="{9CAB3774-3951-4519-A36E-A69D0048D139}" presName="vert1" presStyleCnt="0"/>
      <dgm:spPr/>
    </dgm:pt>
    <dgm:pt modelId="{2DBC32E9-DAF9-3544-845C-F12BEAE56CCE}" type="pres">
      <dgm:prSet presAssocID="{70545258-B5CB-4508-8A23-AA33262A4DE8}" presName="thickLine" presStyleLbl="alignNode1" presStyleIdx="1" presStyleCnt="4"/>
      <dgm:spPr/>
    </dgm:pt>
    <dgm:pt modelId="{FFEF5D37-FE75-BD46-907C-E385F307C857}" type="pres">
      <dgm:prSet presAssocID="{70545258-B5CB-4508-8A23-AA33262A4DE8}" presName="horz1" presStyleCnt="0"/>
      <dgm:spPr/>
    </dgm:pt>
    <dgm:pt modelId="{E4647510-DB16-6045-A0BA-4C7B8B418A8E}" type="pres">
      <dgm:prSet presAssocID="{70545258-B5CB-4508-8A23-AA33262A4DE8}" presName="tx1" presStyleLbl="revTx" presStyleIdx="1" presStyleCnt="4"/>
      <dgm:spPr/>
    </dgm:pt>
    <dgm:pt modelId="{049FEEBA-4254-DE47-85C8-7A31BED884A4}" type="pres">
      <dgm:prSet presAssocID="{70545258-B5CB-4508-8A23-AA33262A4DE8}" presName="vert1" presStyleCnt="0"/>
      <dgm:spPr/>
    </dgm:pt>
    <dgm:pt modelId="{BCA6D967-2498-A74C-9353-FD4664768830}" type="pres">
      <dgm:prSet presAssocID="{47CFCE0B-E0CF-4195-967B-921734AF4524}" presName="thickLine" presStyleLbl="alignNode1" presStyleIdx="2" presStyleCnt="4"/>
      <dgm:spPr/>
    </dgm:pt>
    <dgm:pt modelId="{1B8F423C-DCC9-2149-9B92-CB90091FD534}" type="pres">
      <dgm:prSet presAssocID="{47CFCE0B-E0CF-4195-967B-921734AF4524}" presName="horz1" presStyleCnt="0"/>
      <dgm:spPr/>
    </dgm:pt>
    <dgm:pt modelId="{22656917-1E74-B245-8BBE-26EAE4642F5D}" type="pres">
      <dgm:prSet presAssocID="{47CFCE0B-E0CF-4195-967B-921734AF4524}" presName="tx1" presStyleLbl="revTx" presStyleIdx="2" presStyleCnt="4"/>
      <dgm:spPr/>
    </dgm:pt>
    <dgm:pt modelId="{BC6D37F6-36B4-464F-B89A-D60C44DD491C}" type="pres">
      <dgm:prSet presAssocID="{47CFCE0B-E0CF-4195-967B-921734AF4524}" presName="vert1" presStyleCnt="0"/>
      <dgm:spPr/>
    </dgm:pt>
    <dgm:pt modelId="{67FFE2D0-10DA-C84B-BEEF-9BA3B658D56D}" type="pres">
      <dgm:prSet presAssocID="{35DF3DE0-2A91-4BBD-8F24-EACDDFE445FD}" presName="thickLine" presStyleLbl="alignNode1" presStyleIdx="3" presStyleCnt="4"/>
      <dgm:spPr/>
    </dgm:pt>
    <dgm:pt modelId="{51D9BE95-CE72-744B-85C1-ACBC6A40E635}" type="pres">
      <dgm:prSet presAssocID="{35DF3DE0-2A91-4BBD-8F24-EACDDFE445FD}" presName="horz1" presStyleCnt="0"/>
      <dgm:spPr/>
    </dgm:pt>
    <dgm:pt modelId="{9A50D825-8639-3749-A20E-65FC4CDCFEF7}" type="pres">
      <dgm:prSet presAssocID="{35DF3DE0-2A91-4BBD-8F24-EACDDFE445FD}" presName="tx1" presStyleLbl="revTx" presStyleIdx="3" presStyleCnt="4"/>
      <dgm:spPr/>
    </dgm:pt>
    <dgm:pt modelId="{22B6E9C2-8A78-1F4D-A8D8-0B5A034CB361}" type="pres">
      <dgm:prSet presAssocID="{35DF3DE0-2A91-4BBD-8F24-EACDDFE445FD}" presName="vert1" presStyleCnt="0"/>
      <dgm:spPr/>
    </dgm:pt>
  </dgm:ptLst>
  <dgm:cxnLst>
    <dgm:cxn modelId="{1D356C08-F7F3-D040-9069-7C1ABC39DA64}" type="presOf" srcId="{AA00F77A-DD3F-4F9B-A111-4DA7997DA272}" destId="{A0D69329-FA77-7141-9F8E-E97FABA56492}" srcOrd="0" destOrd="0" presId="urn:microsoft.com/office/officeart/2008/layout/LinedList"/>
    <dgm:cxn modelId="{5DDAA320-A4C2-2C41-82F3-7A7B627FD93B}" type="presOf" srcId="{9CAB3774-3951-4519-A36E-A69D0048D139}" destId="{A2E6134F-0C27-8042-BDD3-4D485CEB4BF4}" srcOrd="0" destOrd="0" presId="urn:microsoft.com/office/officeart/2008/layout/LinedList"/>
    <dgm:cxn modelId="{E938663E-B74E-42E3-9192-3DC24D3E37B3}" srcId="{AA00F77A-DD3F-4F9B-A111-4DA7997DA272}" destId="{9CAB3774-3951-4519-A36E-A69D0048D139}" srcOrd="0" destOrd="0" parTransId="{3E921792-5FCE-4F89-97A0-178AC822B5FC}" sibTransId="{67E51C5A-B5EA-4F95-AD17-B510B0CE1F4D}"/>
    <dgm:cxn modelId="{577DF672-062D-4CFC-9186-F67839C97614}" srcId="{AA00F77A-DD3F-4F9B-A111-4DA7997DA272}" destId="{70545258-B5CB-4508-8A23-AA33262A4DE8}" srcOrd="1" destOrd="0" parTransId="{8223D7ED-D0C6-4872-A1A9-B3E3AD179C1C}" sibTransId="{255254C1-A796-46E7-8718-1C3FE2C785D0}"/>
    <dgm:cxn modelId="{90E31E75-52F2-3146-BF1B-EEC3A39D0948}" type="presOf" srcId="{35DF3DE0-2A91-4BBD-8F24-EACDDFE445FD}" destId="{9A50D825-8639-3749-A20E-65FC4CDCFEF7}" srcOrd="0" destOrd="0" presId="urn:microsoft.com/office/officeart/2008/layout/LinedList"/>
    <dgm:cxn modelId="{26A0D175-F308-4959-B9BE-BA90CA081AB3}" srcId="{AA00F77A-DD3F-4F9B-A111-4DA7997DA272}" destId="{35DF3DE0-2A91-4BBD-8F24-EACDDFE445FD}" srcOrd="3" destOrd="0" parTransId="{7C713285-B5AB-40E6-B76C-2E7EBA9DF951}" sibTransId="{EBDE6F4C-3967-4880-9F47-D3E06FCC15AA}"/>
    <dgm:cxn modelId="{0DEB89D6-C3B0-B444-9B2B-DE2EE972EA9D}" type="presOf" srcId="{70545258-B5CB-4508-8A23-AA33262A4DE8}" destId="{E4647510-DB16-6045-A0BA-4C7B8B418A8E}" srcOrd="0" destOrd="0" presId="urn:microsoft.com/office/officeart/2008/layout/LinedList"/>
    <dgm:cxn modelId="{CF98FBE2-CEE1-9C4C-85C6-8ED48259E422}" type="presOf" srcId="{47CFCE0B-E0CF-4195-967B-921734AF4524}" destId="{22656917-1E74-B245-8BBE-26EAE4642F5D}" srcOrd="0" destOrd="0" presId="urn:microsoft.com/office/officeart/2008/layout/LinedList"/>
    <dgm:cxn modelId="{44CADBFC-3A19-481E-B256-3731C97A73AA}" srcId="{AA00F77A-DD3F-4F9B-A111-4DA7997DA272}" destId="{47CFCE0B-E0CF-4195-967B-921734AF4524}" srcOrd="2" destOrd="0" parTransId="{F92299B0-6282-45D9-869E-A4244B5B3F38}" sibTransId="{C0C62F3E-E533-4DE7-B1E6-0B198A28B3E5}"/>
    <dgm:cxn modelId="{3F047370-9D17-5048-B7EF-6CE425507979}" type="presParOf" srcId="{A0D69329-FA77-7141-9F8E-E97FABA56492}" destId="{076DCFC8-CD20-0F40-827A-BAEE3D1ACCB3}" srcOrd="0" destOrd="0" presId="urn:microsoft.com/office/officeart/2008/layout/LinedList"/>
    <dgm:cxn modelId="{06A3E32C-D6E6-2F4B-B2B0-28E3C58E12C2}" type="presParOf" srcId="{A0D69329-FA77-7141-9F8E-E97FABA56492}" destId="{E4DADB38-F079-624C-8607-B90AAB3F8D02}" srcOrd="1" destOrd="0" presId="urn:microsoft.com/office/officeart/2008/layout/LinedList"/>
    <dgm:cxn modelId="{43972A6F-E646-7446-A055-D6342758DF43}" type="presParOf" srcId="{E4DADB38-F079-624C-8607-B90AAB3F8D02}" destId="{A2E6134F-0C27-8042-BDD3-4D485CEB4BF4}" srcOrd="0" destOrd="0" presId="urn:microsoft.com/office/officeart/2008/layout/LinedList"/>
    <dgm:cxn modelId="{AC919CA6-78DD-6F4B-8CF8-E59CDDF455FB}" type="presParOf" srcId="{E4DADB38-F079-624C-8607-B90AAB3F8D02}" destId="{2A8D0A8F-D53B-CC49-A0D2-2CDA8837503B}" srcOrd="1" destOrd="0" presId="urn:microsoft.com/office/officeart/2008/layout/LinedList"/>
    <dgm:cxn modelId="{9EEAA3C9-12CC-324C-92DC-35C1C603B115}" type="presParOf" srcId="{A0D69329-FA77-7141-9F8E-E97FABA56492}" destId="{2DBC32E9-DAF9-3544-845C-F12BEAE56CCE}" srcOrd="2" destOrd="0" presId="urn:microsoft.com/office/officeart/2008/layout/LinedList"/>
    <dgm:cxn modelId="{2AA10A3A-92C6-1D4B-9F39-0F35D9D2E1EA}" type="presParOf" srcId="{A0D69329-FA77-7141-9F8E-E97FABA56492}" destId="{FFEF5D37-FE75-BD46-907C-E385F307C857}" srcOrd="3" destOrd="0" presId="urn:microsoft.com/office/officeart/2008/layout/LinedList"/>
    <dgm:cxn modelId="{EE9721B7-03F5-F74A-A1C3-D7BA1EDD211D}" type="presParOf" srcId="{FFEF5D37-FE75-BD46-907C-E385F307C857}" destId="{E4647510-DB16-6045-A0BA-4C7B8B418A8E}" srcOrd="0" destOrd="0" presId="urn:microsoft.com/office/officeart/2008/layout/LinedList"/>
    <dgm:cxn modelId="{A1888285-B3F5-8A46-9F84-F2D9DDB3999A}" type="presParOf" srcId="{FFEF5D37-FE75-BD46-907C-E385F307C857}" destId="{049FEEBA-4254-DE47-85C8-7A31BED884A4}" srcOrd="1" destOrd="0" presId="urn:microsoft.com/office/officeart/2008/layout/LinedList"/>
    <dgm:cxn modelId="{3E72C8E3-6457-F345-B0F2-5A62251C7528}" type="presParOf" srcId="{A0D69329-FA77-7141-9F8E-E97FABA56492}" destId="{BCA6D967-2498-A74C-9353-FD4664768830}" srcOrd="4" destOrd="0" presId="urn:microsoft.com/office/officeart/2008/layout/LinedList"/>
    <dgm:cxn modelId="{9E183DEA-F132-794B-9580-DC0A32618D8B}" type="presParOf" srcId="{A0D69329-FA77-7141-9F8E-E97FABA56492}" destId="{1B8F423C-DCC9-2149-9B92-CB90091FD534}" srcOrd="5" destOrd="0" presId="urn:microsoft.com/office/officeart/2008/layout/LinedList"/>
    <dgm:cxn modelId="{B3B06BBF-FEBF-D048-9D3F-D4F0D23DBC4E}" type="presParOf" srcId="{1B8F423C-DCC9-2149-9B92-CB90091FD534}" destId="{22656917-1E74-B245-8BBE-26EAE4642F5D}" srcOrd="0" destOrd="0" presId="urn:microsoft.com/office/officeart/2008/layout/LinedList"/>
    <dgm:cxn modelId="{2686640E-1C9F-184B-B9C0-7AE5D431236A}" type="presParOf" srcId="{1B8F423C-DCC9-2149-9B92-CB90091FD534}" destId="{BC6D37F6-36B4-464F-B89A-D60C44DD491C}" srcOrd="1" destOrd="0" presId="urn:microsoft.com/office/officeart/2008/layout/LinedList"/>
    <dgm:cxn modelId="{1ABEF2A5-913B-3142-9C1D-B7A944583541}" type="presParOf" srcId="{A0D69329-FA77-7141-9F8E-E97FABA56492}" destId="{67FFE2D0-10DA-C84B-BEEF-9BA3B658D56D}" srcOrd="6" destOrd="0" presId="urn:microsoft.com/office/officeart/2008/layout/LinedList"/>
    <dgm:cxn modelId="{8E385FAD-B89E-AD47-8DAC-1C643E1BF5A4}" type="presParOf" srcId="{A0D69329-FA77-7141-9F8E-E97FABA56492}" destId="{51D9BE95-CE72-744B-85C1-ACBC6A40E635}" srcOrd="7" destOrd="0" presId="urn:microsoft.com/office/officeart/2008/layout/LinedList"/>
    <dgm:cxn modelId="{DB45E64C-D549-3A44-86A4-C3A2B217FD90}" type="presParOf" srcId="{51D9BE95-CE72-744B-85C1-ACBC6A40E635}" destId="{9A50D825-8639-3749-A20E-65FC4CDCFEF7}" srcOrd="0" destOrd="0" presId="urn:microsoft.com/office/officeart/2008/layout/LinedList"/>
    <dgm:cxn modelId="{F8A390C8-2F5E-564C-B7C9-5809BE61519D}" type="presParOf" srcId="{51D9BE95-CE72-744B-85C1-ACBC6A40E635}" destId="{22B6E9C2-8A78-1F4D-A8D8-0B5A034CB36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DFC75-18C1-244A-9843-FF341EF6E76E}" type="doc">
      <dgm:prSet loTypeId="urn:microsoft.com/office/officeart/2005/8/layout/balance1" loCatId="" qsTypeId="urn:microsoft.com/office/officeart/2005/8/quickstyle/simple1" qsCatId="simple" csTypeId="urn:microsoft.com/office/officeart/2005/8/colors/accent1_2" csCatId="accent1" phldr="1"/>
      <dgm:spPr/>
      <dgm:t>
        <a:bodyPr/>
        <a:lstStyle/>
        <a:p>
          <a:endParaRPr lang="en-US"/>
        </a:p>
      </dgm:t>
    </dgm:pt>
    <dgm:pt modelId="{C610A9C7-C7BE-7740-91A2-95CA30C5A255}">
      <dgm:prSet phldrT="[Text]"/>
      <dgm:spPr>
        <a:solidFill>
          <a:schemeClr val="accent4">
            <a:lumMod val="20000"/>
            <a:lumOff val="80000"/>
            <a:alpha val="90000"/>
          </a:schemeClr>
        </a:solidFill>
      </dgm:spPr>
      <dgm:t>
        <a:bodyPr/>
        <a:lstStyle/>
        <a:p>
          <a:r>
            <a:rPr lang="en-US" dirty="0"/>
            <a:t>The concern</a:t>
          </a:r>
        </a:p>
      </dgm:t>
    </dgm:pt>
    <dgm:pt modelId="{B6B113E8-EC3F-8242-91F7-42A7D0EBDB17}" type="parTrans" cxnId="{E638DE36-EDBC-8244-B72C-EF3598FB1726}">
      <dgm:prSet/>
      <dgm:spPr/>
      <dgm:t>
        <a:bodyPr/>
        <a:lstStyle/>
        <a:p>
          <a:endParaRPr lang="en-US"/>
        </a:p>
      </dgm:t>
    </dgm:pt>
    <dgm:pt modelId="{7401431F-FC2B-4348-BF4D-2A20B2FFAED7}" type="sibTrans" cxnId="{E638DE36-EDBC-8244-B72C-EF3598FB1726}">
      <dgm:prSet/>
      <dgm:spPr/>
      <dgm:t>
        <a:bodyPr/>
        <a:lstStyle/>
        <a:p>
          <a:endParaRPr lang="en-US"/>
        </a:p>
      </dgm:t>
    </dgm:pt>
    <dgm:pt modelId="{5C1FBC1C-ABD2-B24B-A4C3-1B64AA149D66}">
      <dgm:prSet phldrT="[Text]"/>
      <dgm:spPr>
        <a:solidFill>
          <a:schemeClr val="accent4">
            <a:lumMod val="60000"/>
            <a:lumOff val="40000"/>
          </a:schemeClr>
        </a:solidFill>
      </dgm:spPr>
      <dgm:t>
        <a:bodyPr/>
        <a:lstStyle/>
        <a:p>
          <a:r>
            <a:rPr lang="en-US" dirty="0"/>
            <a:t>Risks/ complications</a:t>
          </a:r>
        </a:p>
      </dgm:t>
    </dgm:pt>
    <dgm:pt modelId="{424D1E91-1EA8-9140-8588-0F62D7D3F161}" type="parTrans" cxnId="{2ABF6264-9F2E-0A4E-8F97-082D98F3FA0D}">
      <dgm:prSet/>
      <dgm:spPr/>
      <dgm:t>
        <a:bodyPr/>
        <a:lstStyle/>
        <a:p>
          <a:endParaRPr lang="en-US"/>
        </a:p>
      </dgm:t>
    </dgm:pt>
    <dgm:pt modelId="{BC55C354-C7AA-3445-BBCF-0DD314F986DB}" type="sibTrans" cxnId="{2ABF6264-9F2E-0A4E-8F97-082D98F3FA0D}">
      <dgm:prSet/>
      <dgm:spPr/>
      <dgm:t>
        <a:bodyPr/>
        <a:lstStyle/>
        <a:p>
          <a:endParaRPr lang="en-US"/>
        </a:p>
      </dgm:t>
    </dgm:pt>
    <dgm:pt modelId="{4B283E17-FD41-1740-8407-7D9CA2C76E79}">
      <dgm:prSet phldrT="[Text]"/>
      <dgm:spPr>
        <a:solidFill>
          <a:schemeClr val="accent4">
            <a:lumMod val="60000"/>
            <a:lumOff val="40000"/>
          </a:schemeClr>
        </a:solidFill>
      </dgm:spPr>
      <dgm:t>
        <a:bodyPr/>
        <a:lstStyle/>
        <a:p>
          <a:r>
            <a:rPr lang="en-US" dirty="0"/>
            <a:t>Surgeon “Delay”</a:t>
          </a:r>
        </a:p>
      </dgm:t>
    </dgm:pt>
    <dgm:pt modelId="{A836BBB1-FDA3-834E-81C0-67BF9C055FFD}" type="parTrans" cxnId="{B80A9154-C373-D544-A7C6-9291C17EB5FE}">
      <dgm:prSet/>
      <dgm:spPr/>
      <dgm:t>
        <a:bodyPr/>
        <a:lstStyle/>
        <a:p>
          <a:endParaRPr lang="en-US"/>
        </a:p>
      </dgm:t>
    </dgm:pt>
    <dgm:pt modelId="{588AD09D-778D-BA4E-9199-F067B4B47702}" type="sibTrans" cxnId="{B80A9154-C373-D544-A7C6-9291C17EB5FE}">
      <dgm:prSet/>
      <dgm:spPr/>
      <dgm:t>
        <a:bodyPr/>
        <a:lstStyle/>
        <a:p>
          <a:endParaRPr lang="en-US"/>
        </a:p>
      </dgm:t>
    </dgm:pt>
    <dgm:pt modelId="{F25F9C7A-634C-E443-B7A8-D7E7785B2394}">
      <dgm:prSet phldrT="[Text]"/>
      <dgm:spPr>
        <a:solidFill>
          <a:schemeClr val="accent4">
            <a:lumMod val="20000"/>
            <a:lumOff val="80000"/>
            <a:alpha val="90000"/>
          </a:schemeClr>
        </a:solidFill>
      </dgm:spPr>
      <dgm:t>
        <a:bodyPr/>
        <a:lstStyle/>
        <a:p>
          <a:r>
            <a:rPr lang="en-US" dirty="0"/>
            <a:t>Block benefits</a:t>
          </a:r>
        </a:p>
      </dgm:t>
    </dgm:pt>
    <dgm:pt modelId="{E5725F86-589F-8047-934F-595A831BBDD7}" type="parTrans" cxnId="{9C44B40D-67AA-C04C-A72D-6B0DCD10F795}">
      <dgm:prSet/>
      <dgm:spPr/>
      <dgm:t>
        <a:bodyPr/>
        <a:lstStyle/>
        <a:p>
          <a:endParaRPr lang="en-US"/>
        </a:p>
      </dgm:t>
    </dgm:pt>
    <dgm:pt modelId="{268ADEEC-0C05-C044-B7E8-99DA2DCAC7D3}" type="sibTrans" cxnId="{9C44B40D-67AA-C04C-A72D-6B0DCD10F795}">
      <dgm:prSet/>
      <dgm:spPr/>
      <dgm:t>
        <a:bodyPr/>
        <a:lstStyle/>
        <a:p>
          <a:endParaRPr lang="en-US"/>
        </a:p>
      </dgm:t>
    </dgm:pt>
    <dgm:pt modelId="{3A09DDA8-7450-B44C-B205-A52DF64223C3}">
      <dgm:prSet phldrT="[Text]"/>
      <dgm:spPr>
        <a:solidFill>
          <a:schemeClr val="accent4">
            <a:lumMod val="60000"/>
            <a:lumOff val="40000"/>
          </a:schemeClr>
        </a:solidFill>
      </dgm:spPr>
      <dgm:t>
        <a:bodyPr/>
        <a:lstStyle/>
        <a:p>
          <a:r>
            <a:rPr lang="en-US" dirty="0"/>
            <a:t>Patient Satisfaction</a:t>
          </a:r>
        </a:p>
      </dgm:t>
    </dgm:pt>
    <dgm:pt modelId="{07BD7284-2DB7-DD4D-8D62-A340D2B737D7}" type="parTrans" cxnId="{02D33A56-9D19-004A-B09A-D0404AD4BEA4}">
      <dgm:prSet/>
      <dgm:spPr/>
      <dgm:t>
        <a:bodyPr/>
        <a:lstStyle/>
        <a:p>
          <a:endParaRPr lang="en-US"/>
        </a:p>
      </dgm:t>
    </dgm:pt>
    <dgm:pt modelId="{E6F67847-26BE-1E45-BAB7-A9ECF8ED3F4B}" type="sibTrans" cxnId="{02D33A56-9D19-004A-B09A-D0404AD4BEA4}">
      <dgm:prSet/>
      <dgm:spPr/>
      <dgm:t>
        <a:bodyPr/>
        <a:lstStyle/>
        <a:p>
          <a:endParaRPr lang="en-US"/>
        </a:p>
      </dgm:t>
    </dgm:pt>
    <dgm:pt modelId="{2AB92BF0-124E-FA48-8B25-BB2460B32669}">
      <dgm:prSet phldrT="[Text]"/>
      <dgm:spPr>
        <a:solidFill>
          <a:schemeClr val="accent4">
            <a:lumMod val="60000"/>
            <a:lumOff val="40000"/>
          </a:schemeClr>
        </a:solidFill>
      </dgm:spPr>
      <dgm:t>
        <a:bodyPr/>
        <a:lstStyle/>
        <a:p>
          <a:r>
            <a:rPr lang="en-US" dirty="0"/>
            <a:t>Less Opioids</a:t>
          </a:r>
        </a:p>
      </dgm:t>
    </dgm:pt>
    <dgm:pt modelId="{E5CE692C-888D-8749-AD2F-20CEDCBC7B66}" type="parTrans" cxnId="{31302307-373A-404E-A1C2-CEF790B2520F}">
      <dgm:prSet/>
      <dgm:spPr/>
      <dgm:t>
        <a:bodyPr/>
        <a:lstStyle/>
        <a:p>
          <a:endParaRPr lang="en-US"/>
        </a:p>
      </dgm:t>
    </dgm:pt>
    <dgm:pt modelId="{E9E70C26-AFB9-DD43-B08A-B3F3B8B795FA}" type="sibTrans" cxnId="{31302307-373A-404E-A1C2-CEF790B2520F}">
      <dgm:prSet/>
      <dgm:spPr/>
      <dgm:t>
        <a:bodyPr/>
        <a:lstStyle/>
        <a:p>
          <a:endParaRPr lang="en-US"/>
        </a:p>
      </dgm:t>
    </dgm:pt>
    <dgm:pt modelId="{F698FA56-B4C0-F74A-94E6-DA02D53E682B}">
      <dgm:prSet phldrT="[Text]"/>
      <dgm:spPr>
        <a:solidFill>
          <a:schemeClr val="accent4">
            <a:lumMod val="60000"/>
            <a:lumOff val="40000"/>
          </a:schemeClr>
        </a:solidFill>
      </dgm:spPr>
      <dgm:t>
        <a:bodyPr/>
        <a:lstStyle/>
        <a:p>
          <a:r>
            <a:rPr lang="en-US" dirty="0"/>
            <a:t>Improved pain scores</a:t>
          </a:r>
        </a:p>
      </dgm:t>
    </dgm:pt>
    <dgm:pt modelId="{0FDA7052-6F6C-1547-A7FC-7C0F8FBB796B}" type="parTrans" cxnId="{22722909-EAB8-B444-9EB1-3B592A2D2619}">
      <dgm:prSet/>
      <dgm:spPr/>
      <dgm:t>
        <a:bodyPr/>
        <a:lstStyle/>
        <a:p>
          <a:endParaRPr lang="en-US"/>
        </a:p>
      </dgm:t>
    </dgm:pt>
    <dgm:pt modelId="{A16BE5B0-BDC2-A245-839A-65E83E3CEB4D}" type="sibTrans" cxnId="{22722909-EAB8-B444-9EB1-3B592A2D2619}">
      <dgm:prSet/>
      <dgm:spPr/>
      <dgm:t>
        <a:bodyPr/>
        <a:lstStyle/>
        <a:p>
          <a:endParaRPr lang="en-US"/>
        </a:p>
      </dgm:t>
    </dgm:pt>
    <dgm:pt modelId="{E30792B0-220A-A44C-9473-4B002A495630}" type="pres">
      <dgm:prSet presAssocID="{AD7DFC75-18C1-244A-9843-FF341EF6E76E}" presName="outerComposite" presStyleCnt="0">
        <dgm:presLayoutVars>
          <dgm:chMax val="2"/>
          <dgm:animLvl val="lvl"/>
          <dgm:resizeHandles val="exact"/>
        </dgm:presLayoutVars>
      </dgm:prSet>
      <dgm:spPr/>
    </dgm:pt>
    <dgm:pt modelId="{FCAE6A06-AD17-5E42-8405-1613359E5662}" type="pres">
      <dgm:prSet presAssocID="{AD7DFC75-18C1-244A-9843-FF341EF6E76E}" presName="dummyMaxCanvas" presStyleCnt="0"/>
      <dgm:spPr/>
    </dgm:pt>
    <dgm:pt modelId="{07C54935-5055-E749-9B41-D5EF1BCE741E}" type="pres">
      <dgm:prSet presAssocID="{AD7DFC75-18C1-244A-9843-FF341EF6E76E}" presName="parentComposite" presStyleCnt="0"/>
      <dgm:spPr/>
    </dgm:pt>
    <dgm:pt modelId="{9B171ED9-8C7B-B44A-A95E-C172127994FA}" type="pres">
      <dgm:prSet presAssocID="{AD7DFC75-18C1-244A-9843-FF341EF6E76E}" presName="parent1" presStyleLbl="alignAccFollowNode1" presStyleIdx="0" presStyleCnt="4">
        <dgm:presLayoutVars>
          <dgm:chMax val="4"/>
        </dgm:presLayoutVars>
      </dgm:prSet>
      <dgm:spPr/>
    </dgm:pt>
    <dgm:pt modelId="{7DFF79F2-88FF-584C-9170-92BC1C1A3D23}" type="pres">
      <dgm:prSet presAssocID="{AD7DFC75-18C1-244A-9843-FF341EF6E76E}" presName="parent2" presStyleLbl="alignAccFollowNode1" presStyleIdx="1" presStyleCnt="4">
        <dgm:presLayoutVars>
          <dgm:chMax val="4"/>
        </dgm:presLayoutVars>
      </dgm:prSet>
      <dgm:spPr/>
    </dgm:pt>
    <dgm:pt modelId="{F8B2DFBD-FB34-DB4D-ADE5-E1C5FD875BE7}" type="pres">
      <dgm:prSet presAssocID="{AD7DFC75-18C1-244A-9843-FF341EF6E76E}" presName="childrenComposite" presStyleCnt="0"/>
      <dgm:spPr/>
    </dgm:pt>
    <dgm:pt modelId="{CB20328F-1373-414A-82D2-8411DC9085A2}" type="pres">
      <dgm:prSet presAssocID="{AD7DFC75-18C1-244A-9843-FF341EF6E76E}" presName="dummyMaxCanvas_ChildArea" presStyleCnt="0"/>
      <dgm:spPr/>
    </dgm:pt>
    <dgm:pt modelId="{D5441B52-746B-BA41-836F-80821E2D71E5}" type="pres">
      <dgm:prSet presAssocID="{AD7DFC75-18C1-244A-9843-FF341EF6E76E}" presName="fulcrum" presStyleLbl="alignAccFollowNode1" presStyleIdx="2" presStyleCnt="4"/>
      <dgm:spPr/>
    </dgm:pt>
    <dgm:pt modelId="{C4790D96-5A4C-CD4B-8B25-DC3CE5A338B5}" type="pres">
      <dgm:prSet presAssocID="{AD7DFC75-18C1-244A-9843-FF341EF6E76E}" presName="balance_23" presStyleLbl="alignAccFollowNode1" presStyleIdx="3" presStyleCnt="4">
        <dgm:presLayoutVars>
          <dgm:bulletEnabled val="1"/>
        </dgm:presLayoutVars>
      </dgm:prSet>
      <dgm:spPr/>
    </dgm:pt>
    <dgm:pt modelId="{99B2CF6D-2F41-EC40-B7DE-CD5379C3EAE6}" type="pres">
      <dgm:prSet presAssocID="{AD7DFC75-18C1-244A-9843-FF341EF6E76E}" presName="right_23_1" presStyleLbl="node1" presStyleIdx="0" presStyleCnt="5">
        <dgm:presLayoutVars>
          <dgm:bulletEnabled val="1"/>
        </dgm:presLayoutVars>
      </dgm:prSet>
      <dgm:spPr/>
    </dgm:pt>
    <dgm:pt modelId="{3F273BEA-BE67-EB48-AA85-7F249CF68579}" type="pres">
      <dgm:prSet presAssocID="{AD7DFC75-18C1-244A-9843-FF341EF6E76E}" presName="right_23_2" presStyleLbl="node1" presStyleIdx="1" presStyleCnt="5">
        <dgm:presLayoutVars>
          <dgm:bulletEnabled val="1"/>
        </dgm:presLayoutVars>
      </dgm:prSet>
      <dgm:spPr/>
    </dgm:pt>
    <dgm:pt modelId="{E693EA22-AB05-5F42-8DFB-AD2D9AB0A486}" type="pres">
      <dgm:prSet presAssocID="{AD7DFC75-18C1-244A-9843-FF341EF6E76E}" presName="right_23_3" presStyleLbl="node1" presStyleIdx="2" presStyleCnt="5" custLinFactNeighborX="-628" custLinFactNeighborY="3399">
        <dgm:presLayoutVars>
          <dgm:bulletEnabled val="1"/>
        </dgm:presLayoutVars>
      </dgm:prSet>
      <dgm:spPr/>
    </dgm:pt>
    <dgm:pt modelId="{C5B81389-A434-BE48-9EDA-CA8B3081F3FC}" type="pres">
      <dgm:prSet presAssocID="{AD7DFC75-18C1-244A-9843-FF341EF6E76E}" presName="left_23_1" presStyleLbl="node1" presStyleIdx="3" presStyleCnt="5">
        <dgm:presLayoutVars>
          <dgm:bulletEnabled val="1"/>
        </dgm:presLayoutVars>
      </dgm:prSet>
      <dgm:spPr/>
    </dgm:pt>
    <dgm:pt modelId="{40FCC23B-5AED-764D-A8DF-5F72C6E36385}" type="pres">
      <dgm:prSet presAssocID="{AD7DFC75-18C1-244A-9843-FF341EF6E76E}" presName="left_23_2" presStyleLbl="node1" presStyleIdx="4" presStyleCnt="5">
        <dgm:presLayoutVars>
          <dgm:bulletEnabled val="1"/>
        </dgm:presLayoutVars>
      </dgm:prSet>
      <dgm:spPr/>
    </dgm:pt>
  </dgm:ptLst>
  <dgm:cxnLst>
    <dgm:cxn modelId="{31302307-373A-404E-A1C2-CEF790B2520F}" srcId="{F25F9C7A-634C-E443-B7A8-D7E7785B2394}" destId="{2AB92BF0-124E-FA48-8B25-BB2460B32669}" srcOrd="1" destOrd="0" parTransId="{E5CE692C-888D-8749-AD2F-20CEDCBC7B66}" sibTransId="{E9E70C26-AFB9-DD43-B08A-B3F3B8B795FA}"/>
    <dgm:cxn modelId="{22722909-EAB8-B444-9EB1-3B592A2D2619}" srcId="{F25F9C7A-634C-E443-B7A8-D7E7785B2394}" destId="{F698FA56-B4C0-F74A-94E6-DA02D53E682B}" srcOrd="2" destOrd="0" parTransId="{0FDA7052-6F6C-1547-A7FC-7C0F8FBB796B}" sibTransId="{A16BE5B0-BDC2-A245-839A-65E83E3CEB4D}"/>
    <dgm:cxn modelId="{9C44B40D-67AA-C04C-A72D-6B0DCD10F795}" srcId="{AD7DFC75-18C1-244A-9843-FF341EF6E76E}" destId="{F25F9C7A-634C-E443-B7A8-D7E7785B2394}" srcOrd="1" destOrd="0" parTransId="{E5725F86-589F-8047-934F-595A831BBDD7}" sibTransId="{268ADEEC-0C05-C044-B7E8-99DA2DCAC7D3}"/>
    <dgm:cxn modelId="{E638DE36-EDBC-8244-B72C-EF3598FB1726}" srcId="{AD7DFC75-18C1-244A-9843-FF341EF6E76E}" destId="{C610A9C7-C7BE-7740-91A2-95CA30C5A255}" srcOrd="0" destOrd="0" parTransId="{B6B113E8-EC3F-8242-91F7-42A7D0EBDB17}" sibTransId="{7401431F-FC2B-4348-BF4D-2A20B2FFAED7}"/>
    <dgm:cxn modelId="{4CE50A4E-DC9B-B848-8B6C-84F16821A371}" type="presOf" srcId="{2AB92BF0-124E-FA48-8B25-BB2460B32669}" destId="{3F273BEA-BE67-EB48-AA85-7F249CF68579}" srcOrd="0" destOrd="0" presId="urn:microsoft.com/office/officeart/2005/8/layout/balance1"/>
    <dgm:cxn modelId="{B80A9154-C373-D544-A7C6-9291C17EB5FE}" srcId="{C610A9C7-C7BE-7740-91A2-95CA30C5A255}" destId="{4B283E17-FD41-1740-8407-7D9CA2C76E79}" srcOrd="1" destOrd="0" parTransId="{A836BBB1-FDA3-834E-81C0-67BF9C055FFD}" sibTransId="{588AD09D-778D-BA4E-9199-F067B4B47702}"/>
    <dgm:cxn modelId="{02D33A56-9D19-004A-B09A-D0404AD4BEA4}" srcId="{F25F9C7A-634C-E443-B7A8-D7E7785B2394}" destId="{3A09DDA8-7450-B44C-B205-A52DF64223C3}" srcOrd="0" destOrd="0" parTransId="{07BD7284-2DB7-DD4D-8D62-A340D2B737D7}" sibTransId="{E6F67847-26BE-1E45-BAB7-A9ECF8ED3F4B}"/>
    <dgm:cxn modelId="{2ABF6264-9F2E-0A4E-8F97-082D98F3FA0D}" srcId="{C610A9C7-C7BE-7740-91A2-95CA30C5A255}" destId="{5C1FBC1C-ABD2-B24B-A4C3-1B64AA149D66}" srcOrd="0" destOrd="0" parTransId="{424D1E91-1EA8-9140-8588-0F62D7D3F161}" sibTransId="{BC55C354-C7AA-3445-BBCF-0DD314F986DB}"/>
    <dgm:cxn modelId="{FAD04467-B00D-774F-9517-A421C66C9527}" type="presOf" srcId="{3A09DDA8-7450-B44C-B205-A52DF64223C3}" destId="{99B2CF6D-2F41-EC40-B7DE-CD5379C3EAE6}" srcOrd="0" destOrd="0" presId="urn:microsoft.com/office/officeart/2005/8/layout/balance1"/>
    <dgm:cxn modelId="{9D6BF86C-CBF5-CC49-8318-1AF956858EAF}" type="presOf" srcId="{5C1FBC1C-ABD2-B24B-A4C3-1B64AA149D66}" destId="{C5B81389-A434-BE48-9EDA-CA8B3081F3FC}" srcOrd="0" destOrd="0" presId="urn:microsoft.com/office/officeart/2005/8/layout/balance1"/>
    <dgm:cxn modelId="{3DE1567F-C90D-2847-A18C-A77AB198D8DF}" type="presOf" srcId="{AD7DFC75-18C1-244A-9843-FF341EF6E76E}" destId="{E30792B0-220A-A44C-9473-4B002A495630}" srcOrd="0" destOrd="0" presId="urn:microsoft.com/office/officeart/2005/8/layout/balance1"/>
    <dgm:cxn modelId="{AC0916B5-4D93-A14B-8290-9083C79A58E3}" type="presOf" srcId="{F698FA56-B4C0-F74A-94E6-DA02D53E682B}" destId="{E693EA22-AB05-5F42-8DFB-AD2D9AB0A486}" srcOrd="0" destOrd="0" presId="urn:microsoft.com/office/officeart/2005/8/layout/balance1"/>
    <dgm:cxn modelId="{F3A773DE-54A6-754A-AD30-14432B99DB18}" type="presOf" srcId="{4B283E17-FD41-1740-8407-7D9CA2C76E79}" destId="{40FCC23B-5AED-764D-A8DF-5F72C6E36385}" srcOrd="0" destOrd="0" presId="urn:microsoft.com/office/officeart/2005/8/layout/balance1"/>
    <dgm:cxn modelId="{61A8F7EA-B1E2-3B4F-BEBF-7DEFD7CB5214}" type="presOf" srcId="{F25F9C7A-634C-E443-B7A8-D7E7785B2394}" destId="{7DFF79F2-88FF-584C-9170-92BC1C1A3D23}" srcOrd="0" destOrd="0" presId="urn:microsoft.com/office/officeart/2005/8/layout/balance1"/>
    <dgm:cxn modelId="{8D21A3F9-D863-1648-99C5-4C6F68B3539B}" type="presOf" srcId="{C610A9C7-C7BE-7740-91A2-95CA30C5A255}" destId="{9B171ED9-8C7B-B44A-A95E-C172127994FA}" srcOrd="0" destOrd="0" presId="urn:microsoft.com/office/officeart/2005/8/layout/balance1"/>
    <dgm:cxn modelId="{D8712992-57A9-D64E-B139-8702098F6587}" type="presParOf" srcId="{E30792B0-220A-A44C-9473-4B002A495630}" destId="{FCAE6A06-AD17-5E42-8405-1613359E5662}" srcOrd="0" destOrd="0" presId="urn:microsoft.com/office/officeart/2005/8/layout/balance1"/>
    <dgm:cxn modelId="{B93684C7-470B-6A4E-A9D4-0C420DF67FA8}" type="presParOf" srcId="{E30792B0-220A-A44C-9473-4B002A495630}" destId="{07C54935-5055-E749-9B41-D5EF1BCE741E}" srcOrd="1" destOrd="0" presId="urn:microsoft.com/office/officeart/2005/8/layout/balance1"/>
    <dgm:cxn modelId="{1A857B11-CF29-EC41-8F16-6E35E3835CC2}" type="presParOf" srcId="{07C54935-5055-E749-9B41-D5EF1BCE741E}" destId="{9B171ED9-8C7B-B44A-A95E-C172127994FA}" srcOrd="0" destOrd="0" presId="urn:microsoft.com/office/officeart/2005/8/layout/balance1"/>
    <dgm:cxn modelId="{357E10BE-ACDA-644D-A3C3-1C060A86C8ED}" type="presParOf" srcId="{07C54935-5055-E749-9B41-D5EF1BCE741E}" destId="{7DFF79F2-88FF-584C-9170-92BC1C1A3D23}" srcOrd="1" destOrd="0" presId="urn:microsoft.com/office/officeart/2005/8/layout/balance1"/>
    <dgm:cxn modelId="{17302F6C-F629-DC49-90A7-DD98E5CCDD41}" type="presParOf" srcId="{E30792B0-220A-A44C-9473-4B002A495630}" destId="{F8B2DFBD-FB34-DB4D-ADE5-E1C5FD875BE7}" srcOrd="2" destOrd="0" presId="urn:microsoft.com/office/officeart/2005/8/layout/balance1"/>
    <dgm:cxn modelId="{B2B8AE2B-0A44-8544-9B66-55E50350E9E9}" type="presParOf" srcId="{F8B2DFBD-FB34-DB4D-ADE5-E1C5FD875BE7}" destId="{CB20328F-1373-414A-82D2-8411DC9085A2}" srcOrd="0" destOrd="0" presId="urn:microsoft.com/office/officeart/2005/8/layout/balance1"/>
    <dgm:cxn modelId="{253F9F69-84DF-B146-BF42-A428F037AC71}" type="presParOf" srcId="{F8B2DFBD-FB34-DB4D-ADE5-E1C5FD875BE7}" destId="{D5441B52-746B-BA41-836F-80821E2D71E5}" srcOrd="1" destOrd="0" presId="urn:microsoft.com/office/officeart/2005/8/layout/balance1"/>
    <dgm:cxn modelId="{F7DC0390-A633-D645-AAD8-587ADED6D155}" type="presParOf" srcId="{F8B2DFBD-FB34-DB4D-ADE5-E1C5FD875BE7}" destId="{C4790D96-5A4C-CD4B-8B25-DC3CE5A338B5}" srcOrd="2" destOrd="0" presId="urn:microsoft.com/office/officeart/2005/8/layout/balance1"/>
    <dgm:cxn modelId="{3DFDB83F-98B9-1C4B-88CE-CEBC2232038D}" type="presParOf" srcId="{F8B2DFBD-FB34-DB4D-ADE5-E1C5FD875BE7}" destId="{99B2CF6D-2F41-EC40-B7DE-CD5379C3EAE6}" srcOrd="3" destOrd="0" presId="urn:microsoft.com/office/officeart/2005/8/layout/balance1"/>
    <dgm:cxn modelId="{087532C0-B2DA-6A4D-8D3F-C9680DDE8970}" type="presParOf" srcId="{F8B2DFBD-FB34-DB4D-ADE5-E1C5FD875BE7}" destId="{3F273BEA-BE67-EB48-AA85-7F249CF68579}" srcOrd="4" destOrd="0" presId="urn:microsoft.com/office/officeart/2005/8/layout/balance1"/>
    <dgm:cxn modelId="{749C13FC-7CD7-F140-8B35-4E5A13B1CBA1}" type="presParOf" srcId="{F8B2DFBD-FB34-DB4D-ADE5-E1C5FD875BE7}" destId="{E693EA22-AB05-5F42-8DFB-AD2D9AB0A486}" srcOrd="5" destOrd="0" presId="urn:microsoft.com/office/officeart/2005/8/layout/balance1"/>
    <dgm:cxn modelId="{E8371658-DBF5-994D-AA86-108B1342C989}" type="presParOf" srcId="{F8B2DFBD-FB34-DB4D-ADE5-E1C5FD875BE7}" destId="{C5B81389-A434-BE48-9EDA-CA8B3081F3FC}" srcOrd="6" destOrd="0" presId="urn:microsoft.com/office/officeart/2005/8/layout/balance1"/>
    <dgm:cxn modelId="{EF5CBE68-8F47-6A4A-B453-A05751AA397B}" type="presParOf" srcId="{F8B2DFBD-FB34-DB4D-ADE5-E1C5FD875BE7}" destId="{40FCC23B-5AED-764D-A8DF-5F72C6E36385}"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191D9-913C-5041-A196-A104AF8204D4}">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1C792-C84C-934E-ACD0-019346F5CC4E}">
      <dsp:nvSpPr>
        <dsp:cNvPr id="0" name=""/>
        <dsp:cNvSpPr/>
      </dsp:nvSpPr>
      <dsp:spPr>
        <a:xfrm>
          <a:off x="0" y="623"/>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Rectus Sheath Block (RSB)</a:t>
          </a:r>
        </a:p>
      </dsp:txBody>
      <dsp:txXfrm>
        <a:off x="0" y="623"/>
        <a:ext cx="6492875" cy="567128"/>
      </dsp:txXfrm>
    </dsp:sp>
    <dsp:sp modelId="{9B84771F-68DC-EC47-B7EB-8530E9CEC814}">
      <dsp:nvSpPr>
        <dsp:cNvPr id="0" name=""/>
        <dsp:cNvSpPr/>
      </dsp:nvSpPr>
      <dsp:spPr>
        <a:xfrm>
          <a:off x="0" y="567751"/>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E806F-C353-0341-9B8D-603BAC2719D1}">
      <dsp:nvSpPr>
        <dsp:cNvPr id="0" name=""/>
        <dsp:cNvSpPr/>
      </dsp:nvSpPr>
      <dsp:spPr>
        <a:xfrm>
          <a:off x="0" y="567751"/>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Serratus Plane Block (SAP)/ PECS</a:t>
          </a:r>
        </a:p>
      </dsp:txBody>
      <dsp:txXfrm>
        <a:off x="0" y="567751"/>
        <a:ext cx="6492875" cy="567128"/>
      </dsp:txXfrm>
    </dsp:sp>
    <dsp:sp modelId="{DCDBE932-C67B-4D4C-A989-6C30C425F68B}">
      <dsp:nvSpPr>
        <dsp:cNvPr id="0" name=""/>
        <dsp:cNvSpPr/>
      </dsp:nvSpPr>
      <dsp:spPr>
        <a:xfrm>
          <a:off x="0" y="113487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9E945-2578-554D-9F5F-4CC50F8F862C}">
      <dsp:nvSpPr>
        <dsp:cNvPr id="0" name=""/>
        <dsp:cNvSpPr/>
      </dsp:nvSpPr>
      <dsp:spPr>
        <a:xfrm>
          <a:off x="0" y="1134879"/>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Paravertebral blocks (PVB)</a:t>
          </a:r>
        </a:p>
      </dsp:txBody>
      <dsp:txXfrm>
        <a:off x="0" y="1134879"/>
        <a:ext cx="6492875" cy="567128"/>
      </dsp:txXfrm>
    </dsp:sp>
    <dsp:sp modelId="{E1B93AAC-CED2-A541-BE0D-60F3B66EF305}">
      <dsp:nvSpPr>
        <dsp:cNvPr id="0" name=""/>
        <dsp:cNvSpPr/>
      </dsp:nvSpPr>
      <dsp:spPr>
        <a:xfrm>
          <a:off x="0" y="1702007"/>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3E675-5A3E-6240-AED6-F1413850BC99}">
      <dsp:nvSpPr>
        <dsp:cNvPr id="0" name=""/>
        <dsp:cNvSpPr/>
      </dsp:nvSpPr>
      <dsp:spPr>
        <a:xfrm>
          <a:off x="0" y="1702007"/>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Quadratus Lumborum block (QLB)</a:t>
          </a:r>
        </a:p>
      </dsp:txBody>
      <dsp:txXfrm>
        <a:off x="0" y="1702007"/>
        <a:ext cx="6492875" cy="567128"/>
      </dsp:txXfrm>
    </dsp:sp>
    <dsp:sp modelId="{B8CF659A-8CA5-EC48-AAD4-51E72585323D}">
      <dsp:nvSpPr>
        <dsp:cNvPr id="0" name=""/>
        <dsp:cNvSpPr/>
      </dsp:nvSpPr>
      <dsp:spPr>
        <a:xfrm>
          <a:off x="0" y="2269135"/>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0CD18-556A-A84E-AF12-AD739E639430}">
      <dsp:nvSpPr>
        <dsp:cNvPr id="0" name=""/>
        <dsp:cNvSpPr/>
      </dsp:nvSpPr>
      <dsp:spPr>
        <a:xfrm>
          <a:off x="0" y="2269135"/>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Pudendal blocks</a:t>
          </a:r>
        </a:p>
      </dsp:txBody>
      <dsp:txXfrm>
        <a:off x="0" y="2269135"/>
        <a:ext cx="6492875" cy="567128"/>
      </dsp:txXfrm>
    </dsp:sp>
    <dsp:sp modelId="{A4EF6E15-A1E8-F840-840F-96C6FC84D3F4}">
      <dsp:nvSpPr>
        <dsp:cNvPr id="0" name=""/>
        <dsp:cNvSpPr/>
      </dsp:nvSpPr>
      <dsp:spPr>
        <a:xfrm>
          <a:off x="0" y="2836264"/>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31D91-A051-3C44-B950-A8E2B27606C6}">
      <dsp:nvSpPr>
        <dsp:cNvPr id="0" name=""/>
        <dsp:cNvSpPr/>
      </dsp:nvSpPr>
      <dsp:spPr>
        <a:xfrm>
          <a:off x="0" y="2836264"/>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Erector Spinae Plane (ESP) block</a:t>
          </a:r>
        </a:p>
      </dsp:txBody>
      <dsp:txXfrm>
        <a:off x="0" y="2836264"/>
        <a:ext cx="6492875" cy="567128"/>
      </dsp:txXfrm>
    </dsp:sp>
    <dsp:sp modelId="{BC97C229-557A-174F-86CC-9495ABACAE68}">
      <dsp:nvSpPr>
        <dsp:cNvPr id="0" name=""/>
        <dsp:cNvSpPr/>
      </dsp:nvSpPr>
      <dsp:spPr>
        <a:xfrm>
          <a:off x="0" y="3403392"/>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1B9E5-3F74-3B40-A7E0-ED6F8F84123D}">
      <dsp:nvSpPr>
        <dsp:cNvPr id="0" name=""/>
        <dsp:cNvSpPr/>
      </dsp:nvSpPr>
      <dsp:spPr>
        <a:xfrm>
          <a:off x="0" y="3403392"/>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Brachial Plexus </a:t>
          </a:r>
        </a:p>
      </dsp:txBody>
      <dsp:txXfrm>
        <a:off x="0" y="3403392"/>
        <a:ext cx="6492875" cy="567128"/>
      </dsp:txXfrm>
    </dsp:sp>
    <dsp:sp modelId="{0CC1AC6B-84EA-474B-863E-278A269522C0}">
      <dsp:nvSpPr>
        <dsp:cNvPr id="0" name=""/>
        <dsp:cNvSpPr/>
      </dsp:nvSpPr>
      <dsp:spPr>
        <a:xfrm>
          <a:off x="0" y="397052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C276B-3648-024D-9DB8-B4A6973561E1}">
      <dsp:nvSpPr>
        <dsp:cNvPr id="0" name=""/>
        <dsp:cNvSpPr/>
      </dsp:nvSpPr>
      <dsp:spPr>
        <a:xfrm>
          <a:off x="0" y="3970520"/>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Femoral </a:t>
          </a:r>
        </a:p>
      </dsp:txBody>
      <dsp:txXfrm>
        <a:off x="0" y="3970520"/>
        <a:ext cx="6492875" cy="567128"/>
      </dsp:txXfrm>
    </dsp:sp>
    <dsp:sp modelId="{F090590A-97C0-684B-A215-B93444D46147}">
      <dsp:nvSpPr>
        <dsp:cNvPr id="0" name=""/>
        <dsp:cNvSpPr/>
      </dsp:nvSpPr>
      <dsp:spPr>
        <a:xfrm>
          <a:off x="0" y="4537648"/>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0671B-3B6F-4841-B20F-0BC0175AEED1}">
      <dsp:nvSpPr>
        <dsp:cNvPr id="0" name=""/>
        <dsp:cNvSpPr/>
      </dsp:nvSpPr>
      <dsp:spPr>
        <a:xfrm>
          <a:off x="0" y="4537648"/>
          <a:ext cx="6492875" cy="567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Sciatic</a:t>
          </a:r>
        </a:p>
      </dsp:txBody>
      <dsp:txXfrm>
        <a:off x="0" y="4537648"/>
        <a:ext cx="6492875" cy="567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DCFC8-CD20-0F40-827A-BAEE3D1ACCB3}">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6134F-0C27-8042-BDD3-4D485CEB4BF4}">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dirty="0"/>
            <a:t>Major Surgery</a:t>
          </a:r>
        </a:p>
      </dsp:txBody>
      <dsp:txXfrm>
        <a:off x="0" y="0"/>
        <a:ext cx="6492875" cy="1276350"/>
      </dsp:txXfrm>
    </dsp:sp>
    <dsp:sp modelId="{2DBC32E9-DAF9-3544-845C-F12BEAE56CCE}">
      <dsp:nvSpPr>
        <dsp:cNvPr id="0" name=""/>
        <dsp:cNvSpPr/>
      </dsp:nvSpPr>
      <dsp:spPr>
        <a:xfrm>
          <a:off x="0" y="127635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47510-DB16-6045-A0BA-4C7B8B418A8E}">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dirty="0"/>
            <a:t>Minor Surgery</a:t>
          </a:r>
        </a:p>
      </dsp:txBody>
      <dsp:txXfrm>
        <a:off x="0" y="1276350"/>
        <a:ext cx="6492875" cy="1276350"/>
      </dsp:txXfrm>
    </dsp:sp>
    <dsp:sp modelId="{BCA6D967-2498-A74C-9353-FD4664768830}">
      <dsp:nvSpPr>
        <dsp:cNvPr id="0" name=""/>
        <dsp:cNvSpPr/>
      </dsp:nvSpPr>
      <dsp:spPr>
        <a:xfrm>
          <a:off x="0" y="2552700"/>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56917-1E74-B245-8BBE-26EAE4642F5D}">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dirty="0"/>
            <a:t>Adults / Elderly</a:t>
          </a:r>
        </a:p>
      </dsp:txBody>
      <dsp:txXfrm>
        <a:off x="0" y="2552700"/>
        <a:ext cx="6492875" cy="1276350"/>
      </dsp:txXfrm>
    </dsp:sp>
    <dsp:sp modelId="{67FFE2D0-10DA-C84B-BEEF-9BA3B658D56D}">
      <dsp:nvSpPr>
        <dsp:cNvPr id="0" name=""/>
        <dsp:cNvSpPr/>
      </dsp:nvSpPr>
      <dsp:spPr>
        <a:xfrm>
          <a:off x="0" y="3829050"/>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0D825-8639-3749-A20E-65FC4CDCFEF7}">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Children</a:t>
          </a:r>
        </a:p>
      </dsp:txBody>
      <dsp:txXfrm>
        <a:off x="0" y="3829050"/>
        <a:ext cx="6492875" cy="1276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71ED9-8C7B-B44A-A95E-C172127994FA}">
      <dsp:nvSpPr>
        <dsp:cNvPr id="0" name=""/>
        <dsp:cNvSpPr/>
      </dsp:nvSpPr>
      <dsp:spPr>
        <a:xfrm>
          <a:off x="2145330" y="0"/>
          <a:ext cx="1592201" cy="884556"/>
        </a:xfrm>
        <a:prstGeom prst="roundRect">
          <a:avLst>
            <a:gd name="adj" fmla="val 10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concern</a:t>
          </a:r>
        </a:p>
      </dsp:txBody>
      <dsp:txXfrm>
        <a:off x="2171238" y="25908"/>
        <a:ext cx="1540385" cy="832740"/>
      </dsp:txXfrm>
    </dsp:sp>
    <dsp:sp modelId="{7DFF79F2-88FF-584C-9170-92BC1C1A3D23}">
      <dsp:nvSpPr>
        <dsp:cNvPr id="0" name=""/>
        <dsp:cNvSpPr/>
      </dsp:nvSpPr>
      <dsp:spPr>
        <a:xfrm>
          <a:off x="4445176" y="0"/>
          <a:ext cx="1592201" cy="884556"/>
        </a:xfrm>
        <a:prstGeom prst="roundRect">
          <a:avLst>
            <a:gd name="adj" fmla="val 10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Block benefits</a:t>
          </a:r>
        </a:p>
      </dsp:txBody>
      <dsp:txXfrm>
        <a:off x="4471084" y="25908"/>
        <a:ext cx="1540385" cy="832740"/>
      </dsp:txXfrm>
    </dsp:sp>
    <dsp:sp modelId="{D5441B52-746B-BA41-836F-80821E2D71E5}">
      <dsp:nvSpPr>
        <dsp:cNvPr id="0" name=""/>
        <dsp:cNvSpPr/>
      </dsp:nvSpPr>
      <dsp:spPr>
        <a:xfrm>
          <a:off x="3759645" y="3759363"/>
          <a:ext cx="663417" cy="663417"/>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790D96-5A4C-CD4B-8B25-DC3CE5A338B5}">
      <dsp:nvSpPr>
        <dsp:cNvPr id="0" name=""/>
        <dsp:cNvSpPr/>
      </dsp:nvSpPr>
      <dsp:spPr>
        <a:xfrm rot="240000">
          <a:off x="2100494" y="3475082"/>
          <a:ext cx="3981718" cy="2784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2CF6D-2F41-EC40-B7DE-CD5379C3EAE6}">
      <dsp:nvSpPr>
        <dsp:cNvPr id="0" name=""/>
        <dsp:cNvSpPr/>
      </dsp:nvSpPr>
      <dsp:spPr>
        <a:xfrm rot="240000">
          <a:off x="4491170" y="2778941"/>
          <a:ext cx="1588668" cy="74015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Patient Satisfaction</a:t>
          </a:r>
        </a:p>
      </dsp:txBody>
      <dsp:txXfrm>
        <a:off x="4527301" y="2815072"/>
        <a:ext cx="1516406" cy="667895"/>
      </dsp:txXfrm>
    </dsp:sp>
    <dsp:sp modelId="{3F273BEA-BE67-EB48-AA85-7F249CF68579}">
      <dsp:nvSpPr>
        <dsp:cNvPr id="0" name=""/>
        <dsp:cNvSpPr/>
      </dsp:nvSpPr>
      <dsp:spPr>
        <a:xfrm rot="240000">
          <a:off x="4548666" y="1982840"/>
          <a:ext cx="1588668" cy="74015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Less Opioids</a:t>
          </a:r>
        </a:p>
      </dsp:txBody>
      <dsp:txXfrm>
        <a:off x="4584797" y="2018971"/>
        <a:ext cx="1516406" cy="667895"/>
      </dsp:txXfrm>
    </dsp:sp>
    <dsp:sp modelId="{E693EA22-AB05-5F42-8DFB-AD2D9AB0A486}">
      <dsp:nvSpPr>
        <dsp:cNvPr id="0" name=""/>
        <dsp:cNvSpPr/>
      </dsp:nvSpPr>
      <dsp:spPr>
        <a:xfrm rot="240000">
          <a:off x="4595886" y="1233294"/>
          <a:ext cx="1588668" cy="74015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Improved pain scores</a:t>
          </a:r>
        </a:p>
      </dsp:txBody>
      <dsp:txXfrm>
        <a:off x="4632017" y="1269425"/>
        <a:ext cx="1516406" cy="667895"/>
      </dsp:txXfrm>
    </dsp:sp>
    <dsp:sp modelId="{C5B81389-A434-BE48-9EDA-CA8B3081F3FC}">
      <dsp:nvSpPr>
        <dsp:cNvPr id="0" name=""/>
        <dsp:cNvSpPr/>
      </dsp:nvSpPr>
      <dsp:spPr>
        <a:xfrm rot="240000">
          <a:off x="2213438" y="2619721"/>
          <a:ext cx="1588668" cy="74015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Risks/ complications</a:t>
          </a:r>
        </a:p>
      </dsp:txBody>
      <dsp:txXfrm>
        <a:off x="2249569" y="2655852"/>
        <a:ext cx="1516406" cy="667895"/>
      </dsp:txXfrm>
    </dsp:sp>
    <dsp:sp modelId="{40FCC23B-5AED-764D-A8DF-5F72C6E36385}">
      <dsp:nvSpPr>
        <dsp:cNvPr id="0" name=""/>
        <dsp:cNvSpPr/>
      </dsp:nvSpPr>
      <dsp:spPr>
        <a:xfrm rot="240000">
          <a:off x="2270934" y="1823620"/>
          <a:ext cx="1588668" cy="74015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Surgeon “Delay”</a:t>
          </a:r>
        </a:p>
      </dsp:txBody>
      <dsp:txXfrm>
        <a:off x="2307065" y="1859751"/>
        <a:ext cx="1516406" cy="6678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4B659-B13D-C64B-8D5F-0B291108A054}" type="datetimeFigureOut">
              <a:rPr lang="en-US" smtClean="0"/>
              <a:t>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B0ECD-70F7-6442-A1C3-CAC0538D512C}" type="slidenum">
              <a:rPr lang="en-US" smtClean="0"/>
              <a:t>‹#›</a:t>
            </a:fld>
            <a:endParaRPr lang="en-US"/>
          </a:p>
        </p:txBody>
      </p:sp>
    </p:spTree>
    <p:extLst>
      <p:ext uri="{BB962C8B-B14F-4D97-AF65-F5344CB8AC3E}">
        <p14:creationId xmlns:p14="http://schemas.microsoft.com/office/powerpoint/2010/main" val="143591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Minimally invasive DOES NOT mean minimal pain!</a:t>
            </a:r>
          </a:p>
        </p:txBody>
      </p:sp>
      <p:sp>
        <p:nvSpPr>
          <p:cNvPr id="4" name="Slide Number Placeholder 3"/>
          <p:cNvSpPr>
            <a:spLocks noGrp="1"/>
          </p:cNvSpPr>
          <p:nvPr>
            <p:ph type="sldNum" sz="quarter" idx="5"/>
          </p:nvPr>
        </p:nvSpPr>
        <p:spPr/>
        <p:txBody>
          <a:bodyPr/>
          <a:lstStyle/>
          <a:p>
            <a:fld id="{7AEB0ECD-70F7-6442-A1C3-CAC0538D512C}" type="slidenum">
              <a:rPr lang="en-US" smtClean="0"/>
              <a:t>17</a:t>
            </a:fld>
            <a:endParaRPr lang="en-US"/>
          </a:p>
        </p:txBody>
      </p:sp>
    </p:spTree>
    <p:extLst>
      <p:ext uri="{BB962C8B-B14F-4D97-AF65-F5344CB8AC3E}">
        <p14:creationId xmlns:p14="http://schemas.microsoft.com/office/powerpoint/2010/main" val="386379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Beretsky</a:t>
            </a:r>
            <a:r>
              <a:rPr lang="en-US" dirty="0"/>
              <a:t>:  Half the kids were up on the floor with pain scores greater than </a:t>
            </a:r>
          </a:p>
        </p:txBody>
      </p:sp>
      <p:sp>
        <p:nvSpPr>
          <p:cNvPr id="4" name="Slide Number Placeholder 3"/>
          <p:cNvSpPr>
            <a:spLocks noGrp="1"/>
          </p:cNvSpPr>
          <p:nvPr>
            <p:ph type="sldNum" sz="quarter" idx="5"/>
          </p:nvPr>
        </p:nvSpPr>
        <p:spPr/>
        <p:txBody>
          <a:bodyPr/>
          <a:lstStyle/>
          <a:p>
            <a:fld id="{7AEB0ECD-70F7-6442-A1C3-CAC0538D512C}" type="slidenum">
              <a:rPr lang="en-US" smtClean="0"/>
              <a:t>18</a:t>
            </a:fld>
            <a:endParaRPr lang="en-US"/>
          </a:p>
        </p:txBody>
      </p:sp>
    </p:spTree>
    <p:extLst>
      <p:ext uri="{BB962C8B-B14F-4D97-AF65-F5344CB8AC3E}">
        <p14:creationId xmlns:p14="http://schemas.microsoft.com/office/powerpoint/2010/main" val="907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to dwell on…</a:t>
            </a:r>
          </a:p>
        </p:txBody>
      </p:sp>
      <p:sp>
        <p:nvSpPr>
          <p:cNvPr id="4" name="Slide Number Placeholder 3"/>
          <p:cNvSpPr>
            <a:spLocks noGrp="1"/>
          </p:cNvSpPr>
          <p:nvPr>
            <p:ph type="sldNum" sz="quarter" idx="5"/>
          </p:nvPr>
        </p:nvSpPr>
        <p:spPr/>
        <p:txBody>
          <a:bodyPr/>
          <a:lstStyle/>
          <a:p>
            <a:fld id="{7AEB0ECD-70F7-6442-A1C3-CAC0538D512C}" type="slidenum">
              <a:rPr lang="en-US" smtClean="0"/>
              <a:t>21</a:t>
            </a:fld>
            <a:endParaRPr lang="en-US"/>
          </a:p>
        </p:txBody>
      </p:sp>
    </p:spTree>
    <p:extLst>
      <p:ext uri="{BB962C8B-B14F-4D97-AF65-F5344CB8AC3E}">
        <p14:creationId xmlns:p14="http://schemas.microsoft.com/office/powerpoint/2010/main" val="258789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OFA and Opioid Sparing was not a goal of the study</a:t>
            </a:r>
          </a:p>
          <a:p>
            <a:endParaRPr lang="en-US" dirty="0"/>
          </a:p>
        </p:txBody>
      </p:sp>
      <p:sp>
        <p:nvSpPr>
          <p:cNvPr id="4" name="Slide Number Placeholder 3"/>
          <p:cNvSpPr>
            <a:spLocks noGrp="1"/>
          </p:cNvSpPr>
          <p:nvPr>
            <p:ph type="sldNum" sz="quarter" idx="5"/>
          </p:nvPr>
        </p:nvSpPr>
        <p:spPr/>
        <p:txBody>
          <a:bodyPr/>
          <a:lstStyle/>
          <a:p>
            <a:fld id="{7AEB0ECD-70F7-6442-A1C3-CAC0538D512C}" type="slidenum">
              <a:rPr lang="en-US" smtClean="0"/>
              <a:t>22</a:t>
            </a:fld>
            <a:endParaRPr lang="en-US"/>
          </a:p>
        </p:txBody>
      </p:sp>
    </p:spTree>
    <p:extLst>
      <p:ext uri="{BB962C8B-B14F-4D97-AF65-F5344CB8AC3E}">
        <p14:creationId xmlns:p14="http://schemas.microsoft.com/office/powerpoint/2010/main" val="255144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Admiral Grace Hopper- Pioneer in computer engineering- Humans are allergic to change, they love to say- “</a:t>
            </a:r>
            <a:r>
              <a:rPr lang="en-US" dirty="0" err="1"/>
              <a:t>weve</a:t>
            </a:r>
            <a:r>
              <a:rPr lang="en-US" dirty="0"/>
              <a:t> always done it this way”- that’s why I wear my watch counter clockwise</a:t>
            </a:r>
          </a:p>
        </p:txBody>
      </p:sp>
      <p:sp>
        <p:nvSpPr>
          <p:cNvPr id="4" name="Slide Number Placeholder 3"/>
          <p:cNvSpPr>
            <a:spLocks noGrp="1"/>
          </p:cNvSpPr>
          <p:nvPr>
            <p:ph type="sldNum" sz="quarter" idx="10"/>
          </p:nvPr>
        </p:nvSpPr>
        <p:spPr/>
        <p:txBody>
          <a:bodyPr/>
          <a:lstStyle/>
          <a:p>
            <a:fld id="{EE229922-0719-4621-8DC9-4658A90A0A07}" type="slidenum">
              <a:rPr lang="en-US" smtClean="0"/>
              <a:t>30</a:t>
            </a:fld>
            <a:endParaRPr lang="en-US"/>
          </a:p>
        </p:txBody>
      </p:sp>
    </p:spTree>
    <p:extLst>
      <p:ext uri="{BB962C8B-B14F-4D97-AF65-F5344CB8AC3E}">
        <p14:creationId xmlns:p14="http://schemas.microsoft.com/office/powerpoint/2010/main" val="415886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B0ECD-70F7-6442-A1C3-CAC0538D512C}" type="slidenum">
              <a:rPr lang="en-US" smtClean="0"/>
              <a:t>31</a:t>
            </a:fld>
            <a:endParaRPr lang="en-US"/>
          </a:p>
        </p:txBody>
      </p:sp>
    </p:spTree>
    <p:extLst>
      <p:ext uri="{BB962C8B-B14F-4D97-AF65-F5344CB8AC3E}">
        <p14:creationId xmlns:p14="http://schemas.microsoft.com/office/powerpoint/2010/main" val="89586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A6D2-E222-F548-9A0B-A8F88A44E5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83EAA-7FFD-3044-8284-105519D3E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735C5-6088-1347-B84D-86931DADD008}"/>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60A08E1D-F686-094D-BF28-6A4FF92E0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A371F-EB28-C44A-82C0-C3BC83054305}"/>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285958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7EB5-5581-C846-A7E9-A25B66B0F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56A375-7696-DF4B-B98F-0EB2CAFE19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4BFBD-9011-C148-B90A-004CC269DE13}"/>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852EC4EB-D88E-CA41-A2C8-28CF7138C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3835F-FA45-9E4A-9370-4FE5FC43D918}"/>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298035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71C51-AFC4-B942-9010-08E1798A2E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691B4E-C37E-6748-9BC5-5F7F2FBCA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E68D-498D-B942-BD1F-D3644E569DD7}"/>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356EBC95-180C-EB45-B8C4-4AAE9E8CE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2953E-7920-8746-9FCF-E7F9CA2C87B9}"/>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2388747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2286"/>
      </p:ext>
    </p:extLst>
  </p:cSld>
  <p:clrMapOvr>
    <a:masterClrMapping/>
  </p:clrMapOvr>
  <p:transition spd="slow" advClick="0" advTm="3000">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Myriad Pro Cond" panose="020B0506030403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791633" y="1278801"/>
            <a:ext cx="10604499"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Myriad Pro Cond" panose="020B0506030403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12"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771591007"/>
      </p:ext>
    </p:extLst>
  </p:cSld>
  <p:clrMapOvr>
    <a:masterClrMapping/>
  </p:clrMapOvr>
  <p:transition spd="slow" advClick="0" advTm="3000">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75918868"/>
      </p:ext>
    </p:extLst>
  </p:cSld>
  <p:clrMapOvr>
    <a:masterClrMapping/>
  </p:clrMapOvr>
  <p:transition spd="slow" advClick="0" advTm="3000">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77D9DB-BB01-0743-89A5-F94B88DB935A}"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348388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7D9DB-BB01-0743-89A5-F94B88DB935A}"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3328687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7D9DB-BB01-0743-89A5-F94B88DB935A}"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963683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77D9DB-BB01-0743-89A5-F94B88DB935A}"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1486046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77D9DB-BB01-0743-89A5-F94B88DB935A}"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4029543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7767-1B2C-A34F-8928-B43209B9C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9114B-20FA-044D-8CEA-135206100A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66E0-3DB7-E242-93BB-C73C013D1061}"/>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D02ED534-6DD7-A843-BFC7-EB7874AFB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17E89-A064-1946-8493-DF748E0BD0CE}"/>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1014692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77D9DB-BB01-0743-89A5-F94B88DB935A}" type="datetimeFigureOut">
              <a:rPr lang="en-US" smtClean="0"/>
              <a:t>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1687576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7D9DB-BB01-0743-89A5-F94B88DB935A}" type="datetimeFigureOut">
              <a:rPr lang="en-US" smtClean="0"/>
              <a:t>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1215318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77D9DB-BB01-0743-89A5-F94B88DB935A}"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1471086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77D9DB-BB01-0743-89A5-F94B88DB935A}"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40470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7D9DB-BB01-0743-89A5-F94B88DB935A}"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482959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77D9DB-BB01-0743-89A5-F94B88DB935A}"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4D9E7-2CBE-9E4D-AFCB-FEF2FAA54FA2}" type="slidenum">
              <a:rPr lang="en-US" smtClean="0"/>
              <a:t>‹#›</a:t>
            </a:fld>
            <a:endParaRPr lang="en-US"/>
          </a:p>
        </p:txBody>
      </p:sp>
    </p:spTree>
    <p:extLst>
      <p:ext uri="{BB962C8B-B14F-4D97-AF65-F5344CB8AC3E}">
        <p14:creationId xmlns:p14="http://schemas.microsoft.com/office/powerpoint/2010/main" val="395200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62A5-5546-3E4C-8A30-F755F8BD8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850F07-EDDD-834D-8085-6FE900AA5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7987-EED4-A14E-A30B-5503E4BBD95D}"/>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0904CC4E-0A7D-1D44-85F7-94FD1577A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22071-D9AF-1744-8FDE-4843DCB87DF7}"/>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337591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4298-9446-E445-9B83-360920C3A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9C3F5-4E2E-5049-B64B-0B35AE86E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CE68A5-7E3F-9546-AAB4-1AEFDFC645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67FFE-AF8D-ED4B-AAFA-17B1A2B1DE39}"/>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6" name="Footer Placeholder 5">
            <a:extLst>
              <a:ext uri="{FF2B5EF4-FFF2-40B4-BE49-F238E27FC236}">
                <a16:creationId xmlns:a16="http://schemas.microsoft.com/office/drawing/2014/main" id="{8ED67EB1-85EE-5D4E-AACE-DECA955C5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0A018-E73C-BF46-B2BA-01B3426DBB16}"/>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228360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6556-00DF-0443-813C-199733E714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632B43-AD31-0141-9082-04E8839A7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317A5D-AE6C-DD4C-BA74-F8EF5277DE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AA15BF-B436-A44D-B2C0-2F9BE0044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ECC8CF-1644-FC4D-A4E3-898268A47F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6BDA9-AF78-B842-BC8C-51A5E01BB11E}"/>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8" name="Footer Placeholder 7">
            <a:extLst>
              <a:ext uri="{FF2B5EF4-FFF2-40B4-BE49-F238E27FC236}">
                <a16:creationId xmlns:a16="http://schemas.microsoft.com/office/drawing/2014/main" id="{14E7454E-88A9-4C4E-A1AD-316EF2FDA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1F6FD7-3FBD-3A41-9344-93C932C3F236}"/>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86604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A237-5412-9A45-A7AA-077334CF0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7170A-C6A7-B44E-98FE-7EF2343F9512}"/>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4" name="Footer Placeholder 3">
            <a:extLst>
              <a:ext uri="{FF2B5EF4-FFF2-40B4-BE49-F238E27FC236}">
                <a16:creationId xmlns:a16="http://schemas.microsoft.com/office/drawing/2014/main" id="{F9E0BE88-F83C-2C42-AE5D-1FEB23CE5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AC4B1B-01E2-E944-BD30-A996167616DC}"/>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298979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13F99-9787-5C4D-994B-8526B44231EC}"/>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3" name="Footer Placeholder 2">
            <a:extLst>
              <a:ext uri="{FF2B5EF4-FFF2-40B4-BE49-F238E27FC236}">
                <a16:creationId xmlns:a16="http://schemas.microsoft.com/office/drawing/2014/main" id="{A176704B-0E0A-4D4C-9B9D-2C84878FAF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7C9397-97FA-8945-82E3-0FB0633FEDBC}"/>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1447036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F35A-5575-BC4E-A780-83BB3AAA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3363E-8D60-9B46-AC97-D323CF35E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AD1B4-80ED-A546-9486-8EFE42333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4266F-889C-D14F-B845-DC596EAEEBF9}"/>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6" name="Footer Placeholder 5">
            <a:extLst>
              <a:ext uri="{FF2B5EF4-FFF2-40B4-BE49-F238E27FC236}">
                <a16:creationId xmlns:a16="http://schemas.microsoft.com/office/drawing/2014/main" id="{C63D1288-780B-6F46-8DC2-656EDD474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D322C-F344-FF4C-8519-EB4F9E764906}"/>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6533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9AFB-702B-2A48-9B8E-D1BA9122F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3676B-EB35-D249-A394-34B811DAE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356209-6A96-CD41-ACEF-A65BD2227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8122-3891-154B-870B-900D6917CD42}"/>
              </a:ext>
            </a:extLst>
          </p:cNvPr>
          <p:cNvSpPr>
            <a:spLocks noGrp="1"/>
          </p:cNvSpPr>
          <p:nvPr>
            <p:ph type="dt" sz="half" idx="10"/>
          </p:nvPr>
        </p:nvSpPr>
        <p:spPr/>
        <p:txBody>
          <a:bodyPr/>
          <a:lstStyle/>
          <a:p>
            <a:fld id="{A14D650F-6792-564E-AEAD-47EAFFCE0AD7}" type="datetimeFigureOut">
              <a:rPr lang="en-US" smtClean="0"/>
              <a:t>1/8/21</a:t>
            </a:fld>
            <a:endParaRPr lang="en-US"/>
          </a:p>
        </p:txBody>
      </p:sp>
      <p:sp>
        <p:nvSpPr>
          <p:cNvPr id="6" name="Footer Placeholder 5">
            <a:extLst>
              <a:ext uri="{FF2B5EF4-FFF2-40B4-BE49-F238E27FC236}">
                <a16:creationId xmlns:a16="http://schemas.microsoft.com/office/drawing/2014/main" id="{70ED3EA7-062C-9B40-AB1C-6B30199E3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D64F3-890E-6D46-A767-38CDF39381E3}"/>
              </a:ext>
            </a:extLst>
          </p:cNvPr>
          <p:cNvSpPr>
            <a:spLocks noGrp="1"/>
          </p:cNvSpPr>
          <p:nvPr>
            <p:ph type="sldNum" sz="quarter" idx="12"/>
          </p:nvPr>
        </p:nvSpPr>
        <p:spPr/>
        <p:txBody>
          <a:bodyPr/>
          <a:lstStyle/>
          <a:p>
            <a:fld id="{6102CAD7-8BED-2F4F-B0F7-402AC11F5BBA}" type="slidenum">
              <a:rPr lang="en-US" smtClean="0"/>
              <a:t>‹#›</a:t>
            </a:fld>
            <a:endParaRPr lang="en-US"/>
          </a:p>
        </p:txBody>
      </p:sp>
    </p:spTree>
    <p:extLst>
      <p:ext uri="{BB962C8B-B14F-4D97-AF65-F5344CB8AC3E}">
        <p14:creationId xmlns:p14="http://schemas.microsoft.com/office/powerpoint/2010/main" val="396611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7815A-C26C-3346-A0E6-2B43A9C66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2F8179-FF9E-B94E-89B1-318C540D3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BCE9F-E908-AF49-BAA1-641E20AE7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D650F-6792-564E-AEAD-47EAFFCE0AD7}" type="datetimeFigureOut">
              <a:rPr lang="en-US" smtClean="0"/>
              <a:t>1/8/21</a:t>
            </a:fld>
            <a:endParaRPr lang="en-US"/>
          </a:p>
        </p:txBody>
      </p:sp>
      <p:sp>
        <p:nvSpPr>
          <p:cNvPr id="5" name="Footer Placeholder 4">
            <a:extLst>
              <a:ext uri="{FF2B5EF4-FFF2-40B4-BE49-F238E27FC236}">
                <a16:creationId xmlns:a16="http://schemas.microsoft.com/office/drawing/2014/main" id="{38E86B88-AFCB-1443-BEF4-C855A4607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942E4-A803-4944-AF33-CABF085DDA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2CAD7-8BED-2F4F-B0F7-402AC11F5BBA}" type="slidenum">
              <a:rPr lang="en-US" smtClean="0"/>
              <a:t>‹#›</a:t>
            </a:fld>
            <a:endParaRPr lang="en-US"/>
          </a:p>
        </p:txBody>
      </p:sp>
    </p:spTree>
    <p:extLst>
      <p:ext uri="{BB962C8B-B14F-4D97-AF65-F5344CB8AC3E}">
        <p14:creationId xmlns:p14="http://schemas.microsoft.com/office/powerpoint/2010/main" val="1714189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D9DB-BB01-0743-89A5-F94B88DB935A}" type="datetimeFigureOut">
              <a:rPr lang="en-US" smtClean="0"/>
              <a:t>1/8/21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4D9E7-2CBE-9E4D-AFCB-FEF2FAA54FA2}" type="slidenum">
              <a:rPr lang="en-US" smtClean="0"/>
              <a:t>‹#›</a:t>
            </a:fld>
            <a:endParaRPr lang="en-US"/>
          </a:p>
        </p:txBody>
      </p:sp>
    </p:spTree>
    <p:extLst>
      <p:ext uri="{BB962C8B-B14F-4D97-AF65-F5344CB8AC3E}">
        <p14:creationId xmlns:p14="http://schemas.microsoft.com/office/powerpoint/2010/main" val="10367404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ofmhealth.org/health-library/rt1576#rt1576-sec"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hyperlink" Target="https://www.uofmhealth.org/health-library/rt1583#rt1583-sec"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7.jp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63491"/>
            <a:ext cx="12192000" cy="10945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 name="Straight Connector 3"/>
          <p:cNvCxnSpPr/>
          <p:nvPr/>
        </p:nvCxnSpPr>
        <p:spPr>
          <a:xfrm>
            <a:off x="5486400" y="2759351"/>
            <a:ext cx="12192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5314" y="6179502"/>
            <a:ext cx="7171267" cy="369332"/>
          </a:xfrm>
          <a:prstGeom prst="rect">
            <a:avLst/>
          </a:prstGeom>
          <a:noFill/>
        </p:spPr>
        <p:txBody>
          <a:bodyPr wrap="square" lIns="0" tIns="0" rIns="0" bIns="0" rtlCol="0">
            <a:spAutoFit/>
          </a:bodyPr>
          <a:lstStyle/>
          <a:p>
            <a:pPr algn="ctr"/>
            <a:r>
              <a:rPr lang="en-US" sz="1200" spc="400" dirty="0">
                <a:solidFill>
                  <a:schemeClr val="bg1"/>
                </a:solidFill>
                <a:latin typeface="Myriad Pro Cond" panose="020B0506030403020204" pitchFamily="34" charset="0"/>
              </a:rPr>
              <a:t>© 2021 Cornerstone Whole Healthcare Organization. All rights reserved.</a:t>
            </a:r>
          </a:p>
        </p:txBody>
      </p:sp>
      <p:sp>
        <p:nvSpPr>
          <p:cNvPr id="14" name="TextBox 13"/>
          <p:cNvSpPr txBox="1"/>
          <p:nvPr/>
        </p:nvSpPr>
        <p:spPr>
          <a:xfrm>
            <a:off x="856862" y="3014783"/>
            <a:ext cx="10478276" cy="2718436"/>
          </a:xfrm>
          <a:prstGeom prst="rect">
            <a:avLst/>
          </a:prstGeom>
          <a:noFill/>
        </p:spPr>
        <p:txBody>
          <a:bodyPr wrap="square" lIns="0" tIns="0" rIns="0" bIns="0" rtlCol="0">
            <a:spAutoFit/>
          </a:bodyPr>
          <a:lstStyle/>
          <a:p>
            <a:pPr algn="ctr">
              <a:lnSpc>
                <a:spcPct val="110000"/>
              </a:lnSpc>
            </a:pPr>
            <a:r>
              <a:rPr lang="en-US" sz="2667" spc="400" dirty="0">
                <a:solidFill>
                  <a:schemeClr val="accent1">
                    <a:lumMod val="75000"/>
                  </a:schemeClr>
                </a:solidFill>
                <a:latin typeface="Myriad Pro Cond" panose="020B0506030403020204" pitchFamily="34" charset="0"/>
              </a:rPr>
              <a:t>Closing the Door on Surgery as a Gateway to Persistent Use of Opioids</a:t>
            </a:r>
          </a:p>
          <a:p>
            <a:pPr>
              <a:lnSpc>
                <a:spcPct val="110000"/>
              </a:lnSpc>
            </a:pPr>
            <a:endParaRPr lang="en-US" sz="2800" spc="400" dirty="0">
              <a:solidFill>
                <a:srgbClr val="00B0F0"/>
              </a:solidFill>
              <a:latin typeface="+mj-lt"/>
            </a:endParaRPr>
          </a:p>
          <a:p>
            <a:pPr>
              <a:lnSpc>
                <a:spcPct val="110000"/>
              </a:lnSpc>
            </a:pPr>
            <a:r>
              <a:rPr lang="en-US" sz="2800" spc="400" dirty="0">
                <a:solidFill>
                  <a:srgbClr val="00B0F0"/>
                </a:solidFill>
                <a:latin typeface="+mj-lt"/>
              </a:rPr>
              <a:t> Module 5:	</a:t>
            </a:r>
            <a:r>
              <a:rPr lang="en-US" sz="2667" spc="400" dirty="0">
                <a:solidFill>
                  <a:schemeClr val="accent1">
                    <a:lumMod val="75000"/>
                  </a:schemeClr>
                </a:solidFill>
                <a:latin typeface="Myriad Pro Cond" panose="020B0506030403020204" pitchFamily="34" charset="0"/>
              </a:rPr>
              <a:t>Multimodal Analgesia; Concepts &amp; 				Implementation:  </a:t>
            </a:r>
            <a:r>
              <a:rPr lang="en-US" sz="2667" spc="400" dirty="0">
                <a:solidFill>
                  <a:srgbClr val="00B0F0"/>
                </a:solidFill>
                <a:latin typeface="Myriad Pro Cond" panose="020B0506030403020204" pitchFamily="34" charset="0"/>
              </a:rPr>
              <a:t>Regional Anesthesia</a:t>
            </a:r>
          </a:p>
          <a:p>
            <a:pPr>
              <a:lnSpc>
                <a:spcPct val="110000"/>
              </a:lnSpc>
            </a:pPr>
            <a:endParaRPr lang="en-US" sz="2667" b="1" spc="400" dirty="0">
              <a:solidFill>
                <a:schemeClr val="tx2"/>
              </a:solidFill>
              <a:latin typeface="Myriad Pro Cond" panose="020B0506030403020204" pitchFamily="34" charset="0"/>
            </a:endParaRPr>
          </a:p>
        </p:txBody>
      </p:sp>
      <p:pic>
        <p:nvPicPr>
          <p:cNvPr id="18" name="Picture 17">
            <a:extLst>
              <a:ext uri="{FF2B5EF4-FFF2-40B4-BE49-F238E27FC236}">
                <a16:creationId xmlns:a16="http://schemas.microsoft.com/office/drawing/2014/main" id="{A07593A3-D229-47B7-B5BC-5F490200A906}"/>
              </a:ext>
            </a:extLst>
          </p:cNvPr>
          <p:cNvPicPr>
            <a:picLocks noChangeAspect="1"/>
          </p:cNvPicPr>
          <p:nvPr/>
        </p:nvPicPr>
        <p:blipFill>
          <a:blip r:embed="rId2"/>
          <a:stretch>
            <a:fillRect/>
          </a:stretch>
        </p:blipFill>
        <p:spPr>
          <a:xfrm>
            <a:off x="8460606" y="6041272"/>
            <a:ext cx="3450002" cy="635434"/>
          </a:xfrm>
          <a:prstGeom prst="rect">
            <a:avLst/>
          </a:prstGeom>
        </p:spPr>
      </p:pic>
      <p:sp>
        <p:nvSpPr>
          <p:cNvPr id="3" name="TextBox 2">
            <a:extLst>
              <a:ext uri="{FF2B5EF4-FFF2-40B4-BE49-F238E27FC236}">
                <a16:creationId xmlns:a16="http://schemas.microsoft.com/office/drawing/2014/main" id="{AF000944-4800-C547-BD7F-0B6A966D54C2}"/>
              </a:ext>
            </a:extLst>
          </p:cNvPr>
          <p:cNvSpPr txBox="1"/>
          <p:nvPr/>
        </p:nvSpPr>
        <p:spPr>
          <a:xfrm>
            <a:off x="962227" y="859547"/>
            <a:ext cx="10267545" cy="1354217"/>
          </a:xfrm>
          <a:prstGeom prst="rect">
            <a:avLst/>
          </a:prstGeom>
          <a:noFill/>
        </p:spPr>
        <p:txBody>
          <a:bodyPr wrap="square" rtlCol="0">
            <a:spAutoFit/>
          </a:bodyPr>
          <a:lstStyle/>
          <a:p>
            <a:pPr algn="ctr"/>
            <a:r>
              <a:rPr lang="en-US" sz="5400" spc="400" dirty="0" err="1">
                <a:latin typeface="+mj-lt"/>
              </a:rPr>
              <a:t>rEASON</a:t>
            </a:r>
            <a:r>
              <a:rPr lang="en-US" sz="5400" spc="400" dirty="0">
                <a:latin typeface="+mj-lt"/>
              </a:rPr>
              <a:t> PROJECT </a:t>
            </a:r>
          </a:p>
          <a:p>
            <a:r>
              <a:rPr lang="en-US" sz="2800" b="1" spc="400" dirty="0">
                <a:solidFill>
                  <a:schemeClr val="accent1">
                    <a:lumMod val="50000"/>
                  </a:schemeClr>
                </a:solidFill>
                <a:latin typeface="+mj-lt"/>
              </a:rPr>
              <a:t>Rural Emergent Alternative Surgical Opioid Non-use </a:t>
            </a:r>
            <a:endParaRPr lang="en-US" sz="2800" b="1" dirty="0">
              <a:solidFill>
                <a:schemeClr val="accent1">
                  <a:lumMod val="50000"/>
                </a:schemeClr>
              </a:solidFill>
              <a:latin typeface="+mj-lt"/>
            </a:endParaRPr>
          </a:p>
        </p:txBody>
      </p:sp>
    </p:spTree>
    <p:extLst>
      <p:ext uri="{BB962C8B-B14F-4D97-AF65-F5344CB8AC3E}">
        <p14:creationId xmlns:p14="http://schemas.microsoft.com/office/powerpoint/2010/main" val="4067169196"/>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9B51D1D-65BF-4D4F-BDAE-5CE305011F7F}"/>
              </a:ext>
            </a:extLst>
          </p:cNvPr>
          <p:cNvPicPr>
            <a:picLocks noChangeAspect="1"/>
          </p:cNvPicPr>
          <p:nvPr/>
        </p:nvPicPr>
        <p:blipFill rotWithShape="1">
          <a:blip r:embed="rId2">
            <a:alphaModFix amt="35000"/>
          </a:blip>
          <a:srcRect t="7880" r="1" b="11224"/>
          <a:stretch/>
        </p:blipFill>
        <p:spPr>
          <a:xfrm>
            <a:off x="-4243" y="10"/>
            <a:ext cx="12196243" cy="6857990"/>
          </a:xfrm>
          <a:prstGeom prst="rect">
            <a:avLst/>
          </a:prstGeom>
        </p:spPr>
      </p:pic>
      <p:sp>
        <p:nvSpPr>
          <p:cNvPr id="2" name="Title 1">
            <a:extLst>
              <a:ext uri="{FF2B5EF4-FFF2-40B4-BE49-F238E27FC236}">
                <a16:creationId xmlns:a16="http://schemas.microsoft.com/office/drawing/2014/main" id="{FB5EFA92-441F-E04C-8AB3-488A008082EF}"/>
              </a:ext>
            </a:extLst>
          </p:cNvPr>
          <p:cNvSpPr>
            <a:spLocks noGrp="1"/>
          </p:cNvSpPr>
          <p:nvPr>
            <p:ph type="title"/>
          </p:nvPr>
        </p:nvSpPr>
        <p:spPr>
          <a:xfrm>
            <a:off x="643467" y="321734"/>
            <a:ext cx="10905066" cy="1135737"/>
          </a:xfrm>
        </p:spPr>
        <p:txBody>
          <a:bodyPr>
            <a:normAutofit/>
          </a:bodyPr>
          <a:lstStyle/>
          <a:p>
            <a:r>
              <a:rPr lang="en-US" sz="4800" b="1" dirty="0">
                <a:solidFill>
                  <a:schemeClr val="accent1">
                    <a:lumMod val="75000"/>
                  </a:schemeClr>
                </a:solidFill>
              </a:rPr>
              <a:t>General Anesthesia</a:t>
            </a:r>
          </a:p>
        </p:txBody>
      </p:sp>
      <p:sp>
        <p:nvSpPr>
          <p:cNvPr id="3" name="Content Placeholder 2">
            <a:extLst>
              <a:ext uri="{FF2B5EF4-FFF2-40B4-BE49-F238E27FC236}">
                <a16:creationId xmlns:a16="http://schemas.microsoft.com/office/drawing/2014/main" id="{9C2082F0-0139-154F-AE88-FF7300CD40CB}"/>
              </a:ext>
            </a:extLst>
          </p:cNvPr>
          <p:cNvSpPr>
            <a:spLocks noGrp="1"/>
          </p:cNvSpPr>
          <p:nvPr>
            <p:ph idx="1"/>
          </p:nvPr>
        </p:nvSpPr>
        <p:spPr>
          <a:xfrm>
            <a:off x="628076" y="1779195"/>
            <a:ext cx="11435263" cy="3799773"/>
          </a:xfrm>
        </p:spPr>
        <p:txBody>
          <a:bodyPr>
            <a:normAutofit fontScale="47500" lnSpcReduction="20000"/>
          </a:bodyPr>
          <a:lstStyle/>
          <a:p>
            <a:r>
              <a:rPr lang="en-US" sz="7000" b="1" dirty="0">
                <a:solidFill>
                  <a:schemeClr val="bg2">
                    <a:lumMod val="25000"/>
                  </a:schemeClr>
                </a:solidFill>
              </a:rPr>
              <a:t>Medications administered through a mask or an IV.</a:t>
            </a:r>
          </a:p>
          <a:p>
            <a:pPr marL="0" indent="0">
              <a:buNone/>
            </a:pPr>
            <a:r>
              <a:rPr lang="en-US" sz="7000" b="1" dirty="0">
                <a:solidFill>
                  <a:schemeClr val="bg2">
                    <a:lumMod val="25000"/>
                  </a:schemeClr>
                </a:solidFill>
              </a:rPr>
              <a:t> </a:t>
            </a:r>
          </a:p>
          <a:p>
            <a:r>
              <a:rPr lang="en-US" sz="7000" b="1" dirty="0">
                <a:solidFill>
                  <a:schemeClr val="bg2">
                    <a:lumMod val="25000"/>
                  </a:schemeClr>
                </a:solidFill>
              </a:rPr>
              <a:t>Patient is rendered unconscious</a:t>
            </a:r>
          </a:p>
          <a:p>
            <a:pPr marL="0" indent="0">
              <a:buNone/>
            </a:pPr>
            <a:endParaRPr lang="en-US" sz="7000" b="1" dirty="0">
              <a:solidFill>
                <a:schemeClr val="bg2">
                  <a:lumMod val="25000"/>
                </a:schemeClr>
              </a:solidFill>
            </a:endParaRPr>
          </a:p>
          <a:p>
            <a:r>
              <a:rPr lang="en-US" sz="7000" b="1" dirty="0">
                <a:solidFill>
                  <a:schemeClr val="bg2">
                    <a:lumMod val="25000"/>
                  </a:schemeClr>
                </a:solidFill>
              </a:rPr>
              <a:t>Pain and discomfort manifest as the general anesthesia wears off.</a:t>
            </a:r>
          </a:p>
          <a:p>
            <a:endParaRPr lang="en-US" sz="7000" b="1" dirty="0">
              <a:solidFill>
                <a:schemeClr val="bg2">
                  <a:lumMod val="25000"/>
                </a:schemeClr>
              </a:solidFill>
            </a:endParaRPr>
          </a:p>
          <a:p>
            <a:r>
              <a:rPr lang="en-US" sz="7000" b="1" dirty="0">
                <a:solidFill>
                  <a:schemeClr val="bg2">
                    <a:lumMod val="25000"/>
                  </a:schemeClr>
                </a:solidFill>
              </a:rPr>
              <a:t>Opioids are commonly used to treat postoperative pain.</a:t>
            </a:r>
          </a:p>
          <a:p>
            <a:endParaRPr lang="en-US" sz="2000" dirty="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219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643744-5EBB-DC47-8720-05772705E32F}"/>
              </a:ext>
            </a:extLst>
          </p:cNvPr>
          <p:cNvPicPr>
            <a:picLocks noChangeAspect="1"/>
          </p:cNvPicPr>
          <p:nvPr/>
        </p:nvPicPr>
        <p:blipFill rotWithShape="1">
          <a:blip r:embed="rId2"/>
          <a:srcRect l="14852" t="5263" r="5216" b="-1"/>
          <a:stretch/>
        </p:blipFill>
        <p:spPr>
          <a:xfrm>
            <a:off x="3551145" y="-9134"/>
            <a:ext cx="8614719" cy="6857990"/>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39DEA7-5E78-154C-928A-ECFD34050AA1}"/>
              </a:ext>
            </a:extLst>
          </p:cNvPr>
          <p:cNvSpPr>
            <a:spLocks noGrp="1"/>
          </p:cNvSpPr>
          <p:nvPr>
            <p:ph type="title"/>
          </p:nvPr>
        </p:nvSpPr>
        <p:spPr>
          <a:xfrm>
            <a:off x="371093" y="1161288"/>
            <a:ext cx="4281225" cy="1124712"/>
          </a:xfrm>
        </p:spPr>
        <p:txBody>
          <a:bodyPr anchor="b">
            <a:noAutofit/>
          </a:bodyPr>
          <a:lstStyle/>
          <a:p>
            <a:r>
              <a:rPr lang="en-US" dirty="0">
                <a:solidFill>
                  <a:srgbClr val="00B0F0"/>
                </a:solidFill>
              </a:rPr>
              <a:t>Sedation</a:t>
            </a:r>
            <a:r>
              <a:rPr lang="en-US" dirty="0">
                <a:solidFill>
                  <a:schemeClr val="bg2">
                    <a:lumMod val="25000"/>
                  </a:schemeClr>
                </a:solidFill>
              </a:rPr>
              <a:t> Anesthesia</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CCB239-109D-A84F-8DC1-652C610A9B95}"/>
              </a:ext>
            </a:extLst>
          </p:cNvPr>
          <p:cNvSpPr>
            <a:spLocks noGrp="1"/>
          </p:cNvSpPr>
          <p:nvPr>
            <p:ph idx="1"/>
          </p:nvPr>
        </p:nvSpPr>
        <p:spPr>
          <a:xfrm>
            <a:off x="371093" y="2718054"/>
            <a:ext cx="4411921" cy="3969258"/>
          </a:xfrm>
        </p:spPr>
        <p:txBody>
          <a:bodyPr anchor="t">
            <a:normAutofit/>
          </a:bodyPr>
          <a:lstStyle/>
          <a:p>
            <a:r>
              <a:rPr lang="en-US" sz="2400" b="1" dirty="0">
                <a:solidFill>
                  <a:schemeClr val="bg2">
                    <a:lumMod val="25000"/>
                  </a:schemeClr>
                </a:solidFill>
              </a:rPr>
              <a:t>Medications cause relaxation  and sometimes sleep. </a:t>
            </a:r>
          </a:p>
          <a:p>
            <a:r>
              <a:rPr lang="en-US" sz="2400" b="1" dirty="0">
                <a:solidFill>
                  <a:schemeClr val="bg2">
                    <a:lumMod val="25000"/>
                  </a:schemeClr>
                </a:solidFill>
              </a:rPr>
              <a:t>Used for minor surgeries or shorter, less complex procedures</a:t>
            </a:r>
          </a:p>
          <a:p>
            <a:r>
              <a:rPr lang="en-US" sz="2400" b="1" dirty="0">
                <a:solidFill>
                  <a:schemeClr val="bg2">
                    <a:lumMod val="25000"/>
                  </a:schemeClr>
                </a:solidFill>
              </a:rPr>
              <a:t>Pain and discomfort manifest as the sedation wears off.</a:t>
            </a:r>
          </a:p>
          <a:p>
            <a:r>
              <a:rPr lang="en-US" sz="2400" b="1" dirty="0">
                <a:solidFill>
                  <a:schemeClr val="bg2">
                    <a:lumMod val="25000"/>
                  </a:schemeClr>
                </a:solidFill>
              </a:rPr>
              <a:t>Opioids are commonly used to treat postoperative pain.</a:t>
            </a:r>
          </a:p>
          <a:p>
            <a:pPr marL="0" indent="0">
              <a:buNone/>
            </a:pPr>
            <a:endParaRPr lang="en-US" sz="1700" dirty="0"/>
          </a:p>
        </p:txBody>
      </p:sp>
    </p:spTree>
    <p:extLst>
      <p:ext uri="{BB962C8B-B14F-4D97-AF65-F5344CB8AC3E}">
        <p14:creationId xmlns:p14="http://schemas.microsoft.com/office/powerpoint/2010/main" val="3282860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F4DC-4ED5-6F4E-AF6C-C710E54AFF67}"/>
              </a:ext>
            </a:extLst>
          </p:cNvPr>
          <p:cNvSpPr>
            <a:spLocks noGrp="1"/>
          </p:cNvSpPr>
          <p:nvPr>
            <p:ph type="title"/>
          </p:nvPr>
        </p:nvSpPr>
        <p:spPr>
          <a:xfrm>
            <a:off x="841248" y="365124"/>
            <a:ext cx="4929556" cy="2057400"/>
          </a:xfrm>
        </p:spPr>
        <p:txBody>
          <a:bodyPr anchor="b">
            <a:normAutofit/>
          </a:bodyPr>
          <a:lstStyle/>
          <a:p>
            <a:r>
              <a:rPr lang="en-US" sz="4000" dirty="0">
                <a:solidFill>
                  <a:srgbClr val="00B0F0"/>
                </a:solidFill>
              </a:rPr>
              <a:t>Regional</a:t>
            </a:r>
            <a:r>
              <a:rPr lang="en-US" sz="4000" dirty="0"/>
              <a:t> Anesthesia/</a:t>
            </a:r>
            <a:br>
              <a:rPr lang="en-US" sz="4000" dirty="0"/>
            </a:br>
            <a:r>
              <a:rPr lang="en-US" sz="4000" dirty="0"/>
              <a:t>Nerve Blocks</a:t>
            </a:r>
          </a:p>
        </p:txBody>
      </p:sp>
      <p:sp>
        <p:nvSpPr>
          <p:cNvPr id="3" name="Content Placeholder 2">
            <a:extLst>
              <a:ext uri="{FF2B5EF4-FFF2-40B4-BE49-F238E27FC236}">
                <a16:creationId xmlns:a16="http://schemas.microsoft.com/office/drawing/2014/main" id="{3E06BAAB-E7E2-AD43-9334-7034DB21A7A4}"/>
              </a:ext>
            </a:extLst>
          </p:cNvPr>
          <p:cNvSpPr>
            <a:spLocks noGrp="1"/>
          </p:cNvSpPr>
          <p:nvPr>
            <p:ph idx="1"/>
          </p:nvPr>
        </p:nvSpPr>
        <p:spPr>
          <a:xfrm>
            <a:off x="841248" y="2624962"/>
            <a:ext cx="4929556" cy="3538094"/>
          </a:xfrm>
        </p:spPr>
        <p:txBody>
          <a:bodyPr>
            <a:normAutofit/>
          </a:bodyPr>
          <a:lstStyle/>
          <a:p>
            <a:r>
              <a:rPr lang="en-US" sz="1900" b="1" dirty="0"/>
              <a:t>Numbs a large part of the body, </a:t>
            </a:r>
          </a:p>
          <a:p>
            <a:pPr lvl="1"/>
            <a:r>
              <a:rPr lang="en-US" sz="1900" b="1" dirty="0"/>
              <a:t>Waist down </a:t>
            </a:r>
          </a:p>
          <a:p>
            <a:pPr lvl="1"/>
            <a:r>
              <a:rPr lang="en-US" sz="1900" b="1" dirty="0"/>
              <a:t>Single arm or leg</a:t>
            </a:r>
          </a:p>
          <a:p>
            <a:pPr lvl="1"/>
            <a:r>
              <a:rPr lang="en-US" sz="1900" b="1" dirty="0"/>
              <a:t>Chest or abdominal wall </a:t>
            </a:r>
          </a:p>
          <a:p>
            <a:r>
              <a:rPr lang="en-US" sz="1900" b="1" dirty="0"/>
              <a:t>Local anesthetic is injected close to a nerve, a bundle of nerves, or the spinal cord.</a:t>
            </a:r>
          </a:p>
          <a:p>
            <a:r>
              <a:rPr lang="en-US" sz="1900" b="1" dirty="0"/>
              <a:t> Allows a procedure to be done on a region of the body  without being unconscious. </a:t>
            </a:r>
          </a:p>
          <a:p>
            <a:r>
              <a:rPr lang="en-US" sz="1900" b="1" dirty="0"/>
              <a:t>Usually involves concomitant sedation</a:t>
            </a:r>
          </a:p>
          <a:p>
            <a:r>
              <a:rPr lang="en-US" sz="1900" b="1" dirty="0"/>
              <a:t>Excellent opioid-sparing properties</a:t>
            </a:r>
          </a:p>
        </p:txBody>
      </p:sp>
      <p:pic>
        <p:nvPicPr>
          <p:cNvPr id="6" name="Picture 5" descr="Diagram&#10;&#10;Description automatically generated">
            <a:extLst>
              <a:ext uri="{FF2B5EF4-FFF2-40B4-BE49-F238E27FC236}">
                <a16:creationId xmlns:a16="http://schemas.microsoft.com/office/drawing/2014/main" id="{9512BC43-6CF4-3B4B-9981-4094CF3221A0}"/>
              </a:ext>
            </a:extLst>
          </p:cNvPr>
          <p:cNvPicPr>
            <a:picLocks noChangeAspect="1"/>
          </p:cNvPicPr>
          <p:nvPr/>
        </p:nvPicPr>
        <p:blipFill rotWithShape="1">
          <a:blip r:embed="rId2"/>
          <a:srcRect t="1709" r="-2" b="-2"/>
          <a:stretch/>
        </p:blipFill>
        <p:spPr>
          <a:xfrm>
            <a:off x="6818278" y="343454"/>
            <a:ext cx="4853685" cy="2934000"/>
          </a:xfrm>
          <a:prstGeom prst="rect">
            <a:avLst/>
          </a:prstGeom>
        </p:spPr>
      </p:pic>
      <p:pic>
        <p:nvPicPr>
          <p:cNvPr id="8" name="Picture 7">
            <a:extLst>
              <a:ext uri="{FF2B5EF4-FFF2-40B4-BE49-F238E27FC236}">
                <a16:creationId xmlns:a16="http://schemas.microsoft.com/office/drawing/2014/main" id="{FBB13C1B-E699-1A4A-BE9D-58F9D5F8FDA1}"/>
              </a:ext>
            </a:extLst>
          </p:cNvPr>
          <p:cNvPicPr>
            <a:picLocks noChangeAspect="1"/>
          </p:cNvPicPr>
          <p:nvPr/>
        </p:nvPicPr>
        <p:blipFill rotWithShape="1">
          <a:blip r:embed="rId3"/>
          <a:srcRect r="-2" b="20908"/>
          <a:stretch/>
        </p:blipFill>
        <p:spPr>
          <a:xfrm>
            <a:off x="6818278" y="3597883"/>
            <a:ext cx="4853685" cy="2936699"/>
          </a:xfrm>
          <a:prstGeom prst="rect">
            <a:avLst/>
          </a:prstGeom>
        </p:spPr>
      </p:pic>
    </p:spTree>
    <p:extLst>
      <p:ext uri="{BB962C8B-B14F-4D97-AF65-F5344CB8AC3E}">
        <p14:creationId xmlns:p14="http://schemas.microsoft.com/office/powerpoint/2010/main" val="300404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821BF8-69D4-9349-B3BD-986D1C714CA8}"/>
              </a:ext>
            </a:extLst>
          </p:cNvPr>
          <p:cNvPicPr>
            <a:picLocks noChangeAspect="1"/>
          </p:cNvPicPr>
          <p:nvPr/>
        </p:nvPicPr>
        <p:blipFill rotWithShape="1">
          <a:blip r:embed="rId2"/>
          <a:srcRect l="15251" r="10718" b="-2"/>
          <a:stretch/>
        </p:blipFill>
        <p:spPr>
          <a:xfrm>
            <a:off x="6769100" y="0"/>
            <a:ext cx="5422899" cy="6839712"/>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p:spPr>
      </p:pic>
      <p:sp>
        <p:nvSpPr>
          <p:cNvPr id="2" name="Title 1">
            <a:extLst>
              <a:ext uri="{FF2B5EF4-FFF2-40B4-BE49-F238E27FC236}">
                <a16:creationId xmlns:a16="http://schemas.microsoft.com/office/drawing/2014/main" id="{C4FB7A0B-AF67-5749-8489-0E38405C5F9F}"/>
              </a:ext>
            </a:extLst>
          </p:cNvPr>
          <p:cNvSpPr>
            <a:spLocks noGrp="1"/>
          </p:cNvSpPr>
          <p:nvPr>
            <p:ph type="title"/>
          </p:nvPr>
        </p:nvSpPr>
        <p:spPr>
          <a:xfrm>
            <a:off x="638555" y="271849"/>
            <a:ext cx="6003201" cy="2101019"/>
          </a:xfrm>
        </p:spPr>
        <p:txBody>
          <a:bodyPr anchor="b">
            <a:normAutofit fontScale="90000"/>
          </a:bodyPr>
          <a:lstStyle/>
          <a:p>
            <a:r>
              <a:rPr lang="en-US" sz="4900" dirty="0">
                <a:solidFill>
                  <a:schemeClr val="bg2">
                    <a:lumMod val="25000"/>
                  </a:schemeClr>
                </a:solidFill>
              </a:rPr>
              <a:t>Major types of </a:t>
            </a:r>
            <a:br>
              <a:rPr lang="en-US" sz="4900" dirty="0">
                <a:solidFill>
                  <a:schemeClr val="bg2">
                    <a:lumMod val="25000"/>
                  </a:schemeClr>
                </a:solidFill>
              </a:rPr>
            </a:br>
            <a:r>
              <a:rPr lang="en-US" sz="4900" dirty="0">
                <a:solidFill>
                  <a:srgbClr val="00B0F0"/>
                </a:solidFill>
              </a:rPr>
              <a:t>regional</a:t>
            </a:r>
            <a:r>
              <a:rPr lang="en-US" sz="4900" dirty="0">
                <a:solidFill>
                  <a:schemeClr val="bg2">
                    <a:lumMod val="25000"/>
                  </a:schemeClr>
                </a:solidFill>
              </a:rPr>
              <a:t> anesthesia </a:t>
            </a:r>
            <a:br>
              <a:rPr lang="en-US" sz="4900" dirty="0">
                <a:solidFill>
                  <a:schemeClr val="bg2">
                    <a:lumMod val="25000"/>
                  </a:schemeClr>
                </a:solidFill>
              </a:rPr>
            </a:br>
            <a:r>
              <a:rPr lang="en-US" sz="4900" dirty="0">
                <a:solidFill>
                  <a:schemeClr val="bg2">
                    <a:lumMod val="25000"/>
                  </a:schemeClr>
                </a:solidFill>
              </a:rPr>
              <a:t>include:</a:t>
            </a:r>
            <a:br>
              <a:rPr lang="en-US" sz="2200" dirty="0"/>
            </a:br>
            <a:endParaRPr lang="en-US" sz="2200" dirty="0"/>
          </a:p>
        </p:txBody>
      </p:sp>
      <p:sp>
        <p:nvSpPr>
          <p:cNvPr id="3" name="Content Placeholder 2">
            <a:extLst>
              <a:ext uri="{FF2B5EF4-FFF2-40B4-BE49-F238E27FC236}">
                <a16:creationId xmlns:a16="http://schemas.microsoft.com/office/drawing/2014/main" id="{E050EB78-6A9E-5D44-8E2A-07A0AEC2578F}"/>
              </a:ext>
            </a:extLst>
          </p:cNvPr>
          <p:cNvSpPr>
            <a:spLocks noGrp="1"/>
          </p:cNvSpPr>
          <p:nvPr>
            <p:ph idx="1"/>
          </p:nvPr>
        </p:nvSpPr>
        <p:spPr>
          <a:xfrm>
            <a:off x="622299" y="2654300"/>
            <a:ext cx="6146800" cy="3543300"/>
          </a:xfrm>
        </p:spPr>
        <p:txBody>
          <a:bodyPr wrap="square" anchor="t">
            <a:normAutofit/>
          </a:bodyPr>
          <a:lstStyle/>
          <a:p>
            <a:r>
              <a:rPr lang="en-US" sz="2200" u="sng" dirty="0">
                <a:solidFill>
                  <a:srgbClr val="00B0F0"/>
                </a:solidFill>
                <a:hlinkClick r:id="rId3">
                  <a:extLst>
                    <a:ext uri="{A12FA001-AC4F-418D-AE19-62706E023703}">
                      <ahyp:hlinkClr xmlns:ahyp="http://schemas.microsoft.com/office/drawing/2018/hyperlinkcolor" val="tx"/>
                    </a:ext>
                  </a:extLst>
                </a:hlinkClick>
              </a:rPr>
              <a:t>Peripheral nerve blocks</a:t>
            </a:r>
            <a:r>
              <a:rPr lang="en-US" sz="2200" dirty="0">
                <a:solidFill>
                  <a:srgbClr val="00B0F0"/>
                </a:solidFill>
              </a:rPr>
              <a:t>. </a:t>
            </a:r>
            <a:r>
              <a:rPr lang="en-US" sz="2200" dirty="0">
                <a:solidFill>
                  <a:schemeClr val="bg2">
                    <a:lumMod val="25000"/>
                  </a:schemeClr>
                </a:solidFill>
              </a:rPr>
              <a:t>A local anesthetic is injected near a specific nerve or bundle of nerves to block sensations of pain from the area of the body supplied by the nerve. Nerve blocks are most commonly used for surgery on the arms and hands, the legs and feet, the groin, or the face.</a:t>
            </a:r>
          </a:p>
          <a:p>
            <a:r>
              <a:rPr lang="en-US" sz="2200" u="sng" dirty="0">
                <a:solidFill>
                  <a:srgbClr val="00B0F0"/>
                </a:solidFill>
                <a:hlinkClick r:id="rId4">
                  <a:extLst>
                    <a:ext uri="{A12FA001-AC4F-418D-AE19-62706E023703}">
                      <ahyp:hlinkClr xmlns:ahyp="http://schemas.microsoft.com/office/drawing/2018/hyperlinkcolor" val="tx"/>
                    </a:ext>
                  </a:extLst>
                </a:hlinkClick>
              </a:rPr>
              <a:t>Epidural and spinal anesthesia</a:t>
            </a:r>
            <a:r>
              <a:rPr lang="en-US" sz="2200" dirty="0">
                <a:solidFill>
                  <a:srgbClr val="00B0F0"/>
                </a:solidFill>
              </a:rPr>
              <a:t>. </a:t>
            </a:r>
            <a:r>
              <a:rPr lang="en-US" sz="2200" dirty="0">
                <a:solidFill>
                  <a:schemeClr val="bg2">
                    <a:lumMod val="25000"/>
                  </a:schemeClr>
                </a:solidFill>
              </a:rPr>
              <a:t>A local anesthetic is injected near the spinal cord and major nerves that enter the spinal cord to block sensations of pain from an entire region of the body, such as the lower abdomen, the hips, or the legs.</a:t>
            </a:r>
          </a:p>
          <a:p>
            <a:endParaRPr lang="en-US" sz="1800" dirty="0"/>
          </a:p>
        </p:txBody>
      </p:sp>
    </p:spTree>
    <p:extLst>
      <p:ext uri="{BB962C8B-B14F-4D97-AF65-F5344CB8AC3E}">
        <p14:creationId xmlns:p14="http://schemas.microsoft.com/office/powerpoint/2010/main" val="386696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itting, small, table, pair&#10;&#10;Description automatically generated">
            <a:extLst>
              <a:ext uri="{FF2B5EF4-FFF2-40B4-BE49-F238E27FC236}">
                <a16:creationId xmlns:a16="http://schemas.microsoft.com/office/drawing/2014/main" id="{AE6505C5-2B0C-FA4A-ACCA-79D9FDC4BEFA}"/>
              </a:ext>
            </a:extLst>
          </p:cNvPr>
          <p:cNvPicPr>
            <a:picLocks noGrp="1" noChangeAspect="1"/>
          </p:cNvPicPr>
          <p:nvPr>
            <p:ph idx="1"/>
          </p:nvPr>
        </p:nvPicPr>
        <p:blipFill rotWithShape="1">
          <a:blip r:embed="rId2"/>
          <a:srcRect t="9091" r="18416"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9B7244-90BF-004E-A3E0-7211AF62A0D1}"/>
              </a:ext>
            </a:extLst>
          </p:cNvPr>
          <p:cNvSpPr>
            <a:spLocks noGrp="1"/>
          </p:cNvSpPr>
          <p:nvPr>
            <p:ph type="title"/>
          </p:nvPr>
        </p:nvSpPr>
        <p:spPr>
          <a:xfrm>
            <a:off x="371094" y="1041956"/>
            <a:ext cx="3668054" cy="1244044"/>
          </a:xfrm>
        </p:spPr>
        <p:txBody>
          <a:bodyPr vert="horz" lIns="91440" tIns="45720" rIns="91440" bIns="45720" rtlCol="0" anchor="b">
            <a:normAutofit/>
          </a:bodyPr>
          <a:lstStyle/>
          <a:p>
            <a:r>
              <a:rPr lang="en-US" sz="2400" dirty="0"/>
              <a:t> </a:t>
            </a:r>
            <a:r>
              <a:rPr lang="en-US" sz="2800" dirty="0">
                <a:solidFill>
                  <a:srgbClr val="00B0F0"/>
                </a:solidFill>
              </a:rPr>
              <a:t>Skill &amp; experience are needed to inject the anesthetic properly</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005D49-1AF5-9A41-81D0-101C595648E3}"/>
              </a:ext>
            </a:extLst>
          </p:cNvPr>
          <p:cNvSpPr txBox="1"/>
          <p:nvPr/>
        </p:nvSpPr>
        <p:spPr>
          <a:xfrm>
            <a:off x="371094" y="2718054"/>
            <a:ext cx="3786466" cy="348427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solidFill>
                  <a:schemeClr val="bg2">
                    <a:lumMod val="25000"/>
                  </a:schemeClr>
                </a:solidFill>
              </a:rPr>
              <a:t>Increased emphasis on nerve blocks in anesthesiology training</a:t>
            </a:r>
          </a:p>
          <a:p>
            <a:pPr indent="-228600">
              <a:lnSpc>
                <a:spcPct val="90000"/>
              </a:lnSpc>
              <a:spcAft>
                <a:spcPts val="600"/>
              </a:spcAft>
              <a:buFont typeface="Arial" panose="020B0604020202020204" pitchFamily="34" charset="0"/>
              <a:buChar char="•"/>
            </a:pPr>
            <a:endParaRPr lang="en-US" sz="2000" dirty="0">
              <a:solidFill>
                <a:schemeClr val="bg2">
                  <a:lumMod val="25000"/>
                </a:schemeClr>
              </a:solidFill>
            </a:endParaRPr>
          </a:p>
          <a:p>
            <a:pPr indent="-228600">
              <a:lnSpc>
                <a:spcPct val="90000"/>
              </a:lnSpc>
              <a:spcAft>
                <a:spcPts val="600"/>
              </a:spcAft>
              <a:buFont typeface="Arial" panose="020B0604020202020204" pitchFamily="34" charset="0"/>
              <a:buChar char="•"/>
            </a:pPr>
            <a:r>
              <a:rPr lang="en-US" sz="2000" dirty="0">
                <a:solidFill>
                  <a:schemeClr val="bg2">
                    <a:lumMod val="25000"/>
                  </a:schemeClr>
                </a:solidFill>
              </a:rPr>
              <a:t>ACGME newly approved Regional Anesthesia &amp; Pain Medicine Fellowship</a:t>
            </a:r>
          </a:p>
          <a:p>
            <a:pPr indent="-228600">
              <a:lnSpc>
                <a:spcPct val="90000"/>
              </a:lnSpc>
              <a:spcAft>
                <a:spcPts val="600"/>
              </a:spcAft>
              <a:buFont typeface="Arial" panose="020B0604020202020204" pitchFamily="34" charset="0"/>
              <a:buChar char="•"/>
            </a:pPr>
            <a:endParaRPr lang="en-US" sz="2000" dirty="0">
              <a:solidFill>
                <a:schemeClr val="bg2">
                  <a:lumMod val="25000"/>
                </a:schemeClr>
              </a:solidFill>
            </a:endParaRPr>
          </a:p>
          <a:p>
            <a:pPr indent="-228600">
              <a:lnSpc>
                <a:spcPct val="90000"/>
              </a:lnSpc>
              <a:spcAft>
                <a:spcPts val="600"/>
              </a:spcAft>
              <a:buFont typeface="Arial" panose="020B0604020202020204" pitchFamily="34" charset="0"/>
              <a:buChar char="•"/>
            </a:pPr>
            <a:r>
              <a:rPr lang="en-US" sz="2000" dirty="0">
                <a:solidFill>
                  <a:schemeClr val="bg2">
                    <a:lumMod val="25000"/>
                  </a:schemeClr>
                </a:solidFill>
              </a:rPr>
              <a:t>RAPM journal is the highest impact journal in anesthesiology worldwide</a:t>
            </a:r>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92800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A8DCB779-32DD-714B-83BC-435FA500FD9A}"/>
              </a:ext>
            </a:extLst>
          </p:cNvPr>
          <p:cNvSpPr>
            <a:spLocks noGrp="1"/>
          </p:cNvSpPr>
          <p:nvPr>
            <p:ph type="title"/>
          </p:nvPr>
        </p:nvSpPr>
        <p:spPr>
          <a:xfrm>
            <a:off x="535020" y="685800"/>
            <a:ext cx="2780271" cy="5105400"/>
          </a:xfrm>
          <a:prstGeom prst="ellipse">
            <a:avLst/>
          </a:prstGeom>
        </p:spPr>
        <p:txBody>
          <a:bodyPr>
            <a:normAutofit/>
          </a:bodyPr>
          <a:lstStyle/>
          <a:p>
            <a:r>
              <a:rPr lang="en-US" sz="4000">
                <a:solidFill>
                  <a:srgbClr val="FFFFFF"/>
                </a:solidFill>
              </a:rPr>
              <a:t>BLOCKS;</a:t>
            </a:r>
            <a:br>
              <a:rPr lang="en-US" sz="4000">
                <a:solidFill>
                  <a:srgbClr val="FFFFFF"/>
                </a:solidFill>
              </a:rPr>
            </a:br>
            <a:r>
              <a:rPr lang="en-US" sz="4000">
                <a:solidFill>
                  <a:srgbClr val="FFFFFF"/>
                </a:solidFill>
              </a:rPr>
              <a:t>the menu</a:t>
            </a:r>
          </a:p>
        </p:txBody>
      </p:sp>
      <p:graphicFrame>
        <p:nvGraphicFramePr>
          <p:cNvPr id="5" name="Content Placeholder 2">
            <a:extLst>
              <a:ext uri="{FF2B5EF4-FFF2-40B4-BE49-F238E27FC236}">
                <a16:creationId xmlns:a16="http://schemas.microsoft.com/office/drawing/2014/main" id="{366FF765-C64B-4737-9A94-11DB104736A4}"/>
              </a:ext>
            </a:extLst>
          </p:cNvPr>
          <p:cNvGraphicFramePr>
            <a:graphicFrameLocks noGrp="1"/>
          </p:cNvGraphicFramePr>
          <p:nvPr>
            <p:ph idx="1"/>
            <p:extLst>
              <p:ext uri="{D42A27DB-BD31-4B8C-83A1-F6EECF244321}">
                <p14:modId xmlns:p14="http://schemas.microsoft.com/office/powerpoint/2010/main" val="89553508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79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4E7E-AC88-B148-9847-C237B5046DA8}"/>
              </a:ext>
            </a:extLst>
          </p:cNvPr>
          <p:cNvSpPr>
            <a:spLocks noGrp="1"/>
          </p:cNvSpPr>
          <p:nvPr>
            <p:ph type="title"/>
          </p:nvPr>
        </p:nvSpPr>
        <p:spPr>
          <a:xfrm>
            <a:off x="502680" y="561975"/>
            <a:ext cx="2780271" cy="5596467"/>
          </a:xfrm>
        </p:spPr>
        <p:txBody>
          <a:bodyPr>
            <a:normAutofit fontScale="90000"/>
          </a:bodyPr>
          <a:lstStyle/>
          <a:p>
            <a:r>
              <a:rPr lang="en-US" sz="4000" dirty="0">
                <a:solidFill>
                  <a:srgbClr val="FFFFFF"/>
                </a:solidFill>
              </a:rPr>
              <a:t>What surgeries are most appropriate for regional  anesthesia?</a:t>
            </a:r>
            <a:br>
              <a:rPr lang="en-US" sz="4000" dirty="0">
                <a:solidFill>
                  <a:srgbClr val="FFFFFF"/>
                </a:solidFill>
              </a:rPr>
            </a:br>
            <a:br>
              <a:rPr lang="en-US" sz="4000" dirty="0">
                <a:solidFill>
                  <a:srgbClr val="FFFFFF"/>
                </a:solidFill>
              </a:rPr>
            </a:br>
            <a:r>
              <a:rPr lang="en-US" sz="4000" i="1" dirty="0">
                <a:solidFill>
                  <a:srgbClr val="FFFFFF"/>
                </a:solidFill>
              </a:rPr>
              <a:t>If it has a nerve supply, it can be blocked</a:t>
            </a:r>
          </a:p>
        </p:txBody>
      </p:sp>
      <p:graphicFrame>
        <p:nvGraphicFramePr>
          <p:cNvPr id="5" name="Content Placeholder 2">
            <a:extLst>
              <a:ext uri="{FF2B5EF4-FFF2-40B4-BE49-F238E27FC236}">
                <a16:creationId xmlns:a16="http://schemas.microsoft.com/office/drawing/2014/main" id="{0520199B-DAF6-4CC5-B1C1-E2F31A3B760D}"/>
              </a:ext>
            </a:extLst>
          </p:cNvPr>
          <p:cNvGraphicFramePr>
            <a:graphicFrameLocks noGrp="1"/>
          </p:cNvGraphicFramePr>
          <p:nvPr>
            <p:ph idx="1"/>
            <p:extLst>
              <p:ext uri="{D42A27DB-BD31-4B8C-83A1-F6EECF244321}">
                <p14:modId xmlns:p14="http://schemas.microsoft.com/office/powerpoint/2010/main" val="208014673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33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CDABF5-1F20-2247-B9A7-D71D6D8C6B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706" b="7877"/>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0B03CE7-3028-0946-B49D-AF84A2A5E9F8}"/>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800" b="1" dirty="0"/>
              <a:t>But it’s JUST Laparoscopic</a:t>
            </a:r>
            <a:r>
              <a:rPr lang="en-US" sz="4800" dirty="0"/>
              <a:t>!</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30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d giving the finge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4434557" y="642573"/>
            <a:ext cx="7571127" cy="6056902"/>
          </a:xfrm>
          <a:prstGeom prst="rect">
            <a:avLst/>
          </a:prstGeom>
        </p:spPr>
      </p:pic>
      <p:pic>
        <p:nvPicPr>
          <p:cNvPr id="4" name="Content Placeholder 3" descr="Screen Shot 2013-03-24 at 7.12.09 P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7782" b="22824"/>
          <a:stretch/>
        </p:blipFill>
        <p:spPr>
          <a:xfrm>
            <a:off x="186316" y="276024"/>
            <a:ext cx="9144000" cy="2212883"/>
          </a:xfrm>
        </p:spPr>
      </p:pic>
    </p:spTree>
    <p:extLst>
      <p:ext uri="{BB962C8B-B14F-4D97-AF65-F5344CB8AC3E}">
        <p14:creationId xmlns:p14="http://schemas.microsoft.com/office/powerpoint/2010/main" val="342590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0136-98BC-2B48-ACF1-D05C4D4D116E}"/>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Rectus sheath block vs infiltration in 275 children</a:t>
            </a:r>
          </a:p>
        </p:txBody>
      </p:sp>
      <p:pic>
        <p:nvPicPr>
          <p:cNvPr id="5" name="Picture 4" descr="Graphical user interface, application, Teams&#10;&#10;Description automatically generated">
            <a:extLst>
              <a:ext uri="{FF2B5EF4-FFF2-40B4-BE49-F238E27FC236}">
                <a16:creationId xmlns:a16="http://schemas.microsoft.com/office/drawing/2014/main" id="{A38A3920-C149-7D49-879D-68B2AF099476}"/>
              </a:ext>
            </a:extLst>
          </p:cNvPr>
          <p:cNvPicPr>
            <a:picLocks noChangeAspect="1"/>
          </p:cNvPicPr>
          <p:nvPr/>
        </p:nvPicPr>
        <p:blipFill rotWithShape="1">
          <a:blip r:embed="rId2"/>
          <a:srcRect r="329" b="-2"/>
          <a:stretch/>
        </p:blipFill>
        <p:spPr>
          <a:xfrm>
            <a:off x="152400" y="169333"/>
            <a:ext cx="7058306" cy="4107392"/>
          </a:xfrm>
          <a:prstGeom prst="rect">
            <a:avLst/>
          </a:prstGeom>
        </p:spPr>
      </p:pic>
      <p:sp>
        <p:nvSpPr>
          <p:cNvPr id="3" name="Content Placeholder 2">
            <a:extLst>
              <a:ext uri="{FF2B5EF4-FFF2-40B4-BE49-F238E27FC236}">
                <a16:creationId xmlns:a16="http://schemas.microsoft.com/office/drawing/2014/main" id="{01935C3E-7547-5D4E-BDA5-B92B42D7092B}"/>
              </a:ext>
            </a:extLst>
          </p:cNvPr>
          <p:cNvSpPr>
            <a:spLocks noGrp="1"/>
          </p:cNvSpPr>
          <p:nvPr>
            <p:ph idx="1"/>
          </p:nvPr>
        </p:nvSpPr>
        <p:spPr>
          <a:xfrm>
            <a:off x="7210706" y="169333"/>
            <a:ext cx="4864063" cy="5600754"/>
          </a:xfrm>
        </p:spPr>
        <p:txBody>
          <a:bodyPr anchor="ctr">
            <a:normAutofit/>
          </a:bodyPr>
          <a:lstStyle/>
          <a:p>
            <a:r>
              <a:rPr lang="en-US" b="1" dirty="0"/>
              <a:t>Decreased opioid consumption</a:t>
            </a:r>
          </a:p>
          <a:p>
            <a:r>
              <a:rPr lang="en-US" b="1" dirty="0"/>
              <a:t>Lower pain scores</a:t>
            </a:r>
          </a:p>
          <a:p>
            <a:r>
              <a:rPr lang="en-US" dirty="0"/>
              <a:t>Only added </a:t>
            </a:r>
            <a:r>
              <a:rPr lang="en-US" b="1" dirty="0">
                <a:solidFill>
                  <a:srgbClr val="FF0000"/>
                </a:solidFill>
              </a:rPr>
              <a:t>6.67 minutes</a:t>
            </a:r>
            <a:r>
              <a:rPr lang="en-US" b="1" dirty="0"/>
              <a:t> </a:t>
            </a:r>
            <a:r>
              <a:rPr lang="en-US" dirty="0"/>
              <a:t>time under anesthesia</a:t>
            </a:r>
          </a:p>
          <a:p>
            <a:r>
              <a:rPr lang="en-US" dirty="0"/>
              <a:t>17.8% of children with RSB had </a:t>
            </a:r>
            <a:r>
              <a:rPr lang="en-US" b="1" i="1" dirty="0"/>
              <a:t>Opioid Free hospital stays</a:t>
            </a:r>
            <a:endParaRPr lang="en-US" i="1" dirty="0"/>
          </a:p>
        </p:txBody>
      </p:sp>
    </p:spTree>
    <p:extLst>
      <p:ext uri="{BB962C8B-B14F-4D97-AF65-F5344CB8AC3E}">
        <p14:creationId xmlns:p14="http://schemas.microsoft.com/office/powerpoint/2010/main" val="85194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ABCA2BAE-1143-8942-9E1F-993564CE79A8}"/>
              </a:ext>
            </a:extLst>
          </p:cNvPr>
          <p:cNvSpPr>
            <a:spLocks noGrp="1"/>
          </p:cNvSpPr>
          <p:nvPr>
            <p:ph type="body" sz="quarter" idx="10"/>
          </p:nvPr>
        </p:nvSpPr>
        <p:spPr>
          <a:xfrm>
            <a:off x="1019440" y="1062024"/>
            <a:ext cx="10307279" cy="4798947"/>
          </a:xfrm>
          <a:ln>
            <a:solidFill>
              <a:srgbClr val="00B0F0"/>
            </a:solidFill>
          </a:ln>
        </p:spPr>
        <p:style>
          <a:lnRef idx="2">
            <a:schemeClr val="accent2"/>
          </a:lnRef>
          <a:fillRef idx="1">
            <a:schemeClr val="lt1"/>
          </a:fillRef>
          <a:effectRef idx="0">
            <a:schemeClr val="accent2"/>
          </a:effectRef>
          <a:fontRef idx="minor">
            <a:schemeClr val="dk1"/>
          </a:fontRef>
        </p:style>
        <p:txBody>
          <a:bodyPr anchor="t"/>
          <a:lstStyle/>
          <a:p>
            <a:r>
              <a:rPr lang="en-US" dirty="0"/>
              <a:t> </a:t>
            </a:r>
          </a:p>
          <a:p>
            <a:r>
              <a:rPr lang="en-US" dirty="0"/>
              <a:t>    </a:t>
            </a:r>
            <a:r>
              <a:rPr lang="en-US" sz="3200" dirty="0">
                <a:solidFill>
                  <a:schemeClr val="tx1"/>
                </a:solidFill>
              </a:rPr>
              <a:t>about this </a:t>
            </a:r>
            <a:r>
              <a:rPr lang="en-US" sz="3200" dirty="0">
                <a:solidFill>
                  <a:srgbClr val="00B0F0"/>
                </a:solidFill>
              </a:rPr>
              <a:t>course:</a:t>
            </a:r>
            <a:r>
              <a:rPr lang="en-US" sz="3200" dirty="0"/>
              <a:t> </a:t>
            </a:r>
          </a:p>
          <a:p>
            <a:endParaRPr lang="en-US" dirty="0"/>
          </a:p>
          <a:p>
            <a:endParaRPr lang="en-US" dirty="0"/>
          </a:p>
        </p:txBody>
      </p:sp>
      <p:sp>
        <p:nvSpPr>
          <p:cNvPr id="15" name="Oval 14">
            <a:extLst>
              <a:ext uri="{FF2B5EF4-FFF2-40B4-BE49-F238E27FC236}">
                <a16:creationId xmlns:a16="http://schemas.microsoft.com/office/drawing/2014/main" id="{0D9F4C7B-55AA-2E40-85B4-5408F9F26482}"/>
              </a:ext>
            </a:extLst>
          </p:cNvPr>
          <p:cNvSpPr/>
          <p:nvPr/>
        </p:nvSpPr>
        <p:spPr>
          <a:xfrm>
            <a:off x="8307573" y="1094924"/>
            <a:ext cx="3005472" cy="259496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pc="400"/>
          </a:p>
        </p:txBody>
      </p:sp>
      <p:sp>
        <p:nvSpPr>
          <p:cNvPr id="16" name="Freeform 125">
            <a:extLst>
              <a:ext uri="{FF2B5EF4-FFF2-40B4-BE49-F238E27FC236}">
                <a16:creationId xmlns:a16="http://schemas.microsoft.com/office/drawing/2014/main" id="{E25389C9-0030-6B42-AB19-5E1D8541D58B}"/>
              </a:ext>
            </a:extLst>
          </p:cNvPr>
          <p:cNvSpPr>
            <a:spLocks noEditPoints="1"/>
          </p:cNvSpPr>
          <p:nvPr/>
        </p:nvSpPr>
        <p:spPr bwMode="auto">
          <a:xfrm>
            <a:off x="9009369" y="1817747"/>
            <a:ext cx="1755732" cy="1377803"/>
          </a:xfrm>
          <a:custGeom>
            <a:avLst/>
            <a:gdLst>
              <a:gd name="T0" fmla="*/ 608 w 3754"/>
              <a:gd name="T1" fmla="*/ 0 h 3412"/>
              <a:gd name="T2" fmla="*/ 924 w 3754"/>
              <a:gd name="T3" fmla="*/ 393 h 3412"/>
              <a:gd name="T4" fmla="*/ 3754 w 3754"/>
              <a:gd name="T5" fmla="*/ 128 h 3412"/>
              <a:gd name="T6" fmla="*/ 1992 w 3754"/>
              <a:gd name="T7" fmla="*/ 1726 h 3412"/>
              <a:gd name="T8" fmla="*/ 1531 w 3754"/>
              <a:gd name="T9" fmla="*/ 1505 h 3412"/>
              <a:gd name="T10" fmla="*/ 1531 w 3754"/>
              <a:gd name="T11" fmla="*/ 1049 h 3412"/>
              <a:gd name="T12" fmla="*/ 1034 w 3754"/>
              <a:gd name="T13" fmla="*/ 894 h 3412"/>
              <a:gd name="T14" fmla="*/ 1033 w 3754"/>
              <a:gd name="T15" fmla="*/ 1906 h 3412"/>
              <a:gd name="T16" fmla="*/ 1034 w 3754"/>
              <a:gd name="T17" fmla="*/ 3202 h 3412"/>
              <a:gd name="T18" fmla="*/ 816 w 3754"/>
              <a:gd name="T19" fmla="*/ 3412 h 3412"/>
              <a:gd name="T20" fmla="*/ 691 w 3754"/>
              <a:gd name="T21" fmla="*/ 1985 h 3412"/>
              <a:gd name="T22" fmla="*/ 647 w 3754"/>
              <a:gd name="T23" fmla="*/ 3204 h 3412"/>
              <a:gd name="T24" fmla="*/ 425 w 3754"/>
              <a:gd name="T25" fmla="*/ 3412 h 3412"/>
              <a:gd name="T26" fmla="*/ 305 w 3754"/>
              <a:gd name="T27" fmla="*/ 1129 h 3412"/>
              <a:gd name="T28" fmla="*/ 249 w 3754"/>
              <a:gd name="T29" fmla="*/ 1121 h 3412"/>
              <a:gd name="T30" fmla="*/ 88 w 3754"/>
              <a:gd name="T31" fmla="*/ 1986 h 3412"/>
              <a:gd name="T32" fmla="*/ 7 w 3754"/>
              <a:gd name="T33" fmla="*/ 926 h 3412"/>
              <a:gd name="T34" fmla="*/ 386 w 3754"/>
              <a:gd name="T35" fmla="*/ 627 h 3412"/>
              <a:gd name="T36" fmla="*/ 746 w 3754"/>
              <a:gd name="T37" fmla="*/ 626 h 3412"/>
              <a:gd name="T38" fmla="*/ 813 w 3754"/>
              <a:gd name="T39" fmla="*/ 627 h 3412"/>
              <a:gd name="T40" fmla="*/ 1354 w 3754"/>
              <a:gd name="T41" fmla="*/ 733 h 3412"/>
              <a:gd name="T42" fmla="*/ 1531 w 3754"/>
              <a:gd name="T43" fmla="*/ 128 h 3412"/>
              <a:gd name="T44" fmla="*/ 3754 w 3754"/>
              <a:gd name="T45" fmla="*/ 128 h 3412"/>
              <a:gd name="T46" fmla="*/ 672 w 3754"/>
              <a:gd name="T47" fmla="*/ 773 h 3412"/>
              <a:gd name="T48" fmla="*/ 748 w 3754"/>
              <a:gd name="T49" fmla="*/ 660 h 3412"/>
              <a:gd name="T50" fmla="*/ 601 w 3754"/>
              <a:gd name="T51" fmla="*/ 660 h 3412"/>
              <a:gd name="T52" fmla="*/ 675 w 3754"/>
              <a:gd name="T53" fmla="*/ 823 h 3412"/>
              <a:gd name="T54" fmla="*/ 675 w 3754"/>
              <a:gd name="T55" fmla="*/ 1396 h 3412"/>
              <a:gd name="T56" fmla="*/ 3631 w 3754"/>
              <a:gd name="T57" fmla="*/ 107 h 3412"/>
              <a:gd name="T58" fmla="*/ 1633 w 3754"/>
              <a:gd name="T59" fmla="*/ 627 h 3412"/>
              <a:gd name="T60" fmla="*/ 1786 w 3754"/>
              <a:gd name="T61" fmla="*/ 767 h 3412"/>
              <a:gd name="T62" fmla="*/ 1786 w 3754"/>
              <a:gd name="T63" fmla="*/ 634 h 3412"/>
              <a:gd name="T64" fmla="*/ 2390 w 3754"/>
              <a:gd name="T65" fmla="*/ 255 h 3412"/>
              <a:gd name="T66" fmla="*/ 2289 w 3754"/>
              <a:gd name="T67" fmla="*/ 475 h 3412"/>
              <a:gd name="T68" fmla="*/ 2176 w 3754"/>
              <a:gd name="T69" fmla="*/ 634 h 3412"/>
              <a:gd name="T70" fmla="*/ 2316 w 3754"/>
              <a:gd name="T71" fmla="*/ 927 h 3412"/>
              <a:gd name="T72" fmla="*/ 1987 w 3754"/>
              <a:gd name="T73" fmla="*/ 1056 h 3412"/>
              <a:gd name="T74" fmla="*/ 2316 w 3754"/>
              <a:gd name="T75" fmla="*/ 1219 h 3412"/>
              <a:gd name="T76" fmla="*/ 1756 w 3754"/>
              <a:gd name="T77" fmla="*/ 1224 h 3412"/>
              <a:gd name="T78" fmla="*/ 1769 w 3754"/>
              <a:gd name="T79" fmla="*/ 1126 h 3412"/>
              <a:gd name="T80" fmla="*/ 1633 w 3754"/>
              <a:gd name="T81" fmla="*/ 1226 h 3412"/>
              <a:gd name="T82" fmla="*/ 1654 w 3754"/>
              <a:gd name="T83" fmla="*/ 1624 h 3412"/>
              <a:gd name="T84" fmla="*/ 3652 w 3754"/>
              <a:gd name="T85" fmla="*/ 1603 h 3412"/>
              <a:gd name="T86" fmla="*/ 2639 w 3754"/>
              <a:gd name="T87" fmla="*/ 783 h 3412"/>
              <a:gd name="T88" fmla="*/ 3170 w 3754"/>
              <a:gd name="T89" fmla="*/ 481 h 3412"/>
              <a:gd name="T90" fmla="*/ 3170 w 3754"/>
              <a:gd name="T91" fmla="*/ 1310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4" h="3412">
                <a:moveTo>
                  <a:pt x="386" y="340"/>
                </a:moveTo>
                <a:cubicBezTo>
                  <a:pt x="356" y="205"/>
                  <a:pt x="439" y="61"/>
                  <a:pt x="571" y="17"/>
                </a:cubicBezTo>
                <a:cubicBezTo>
                  <a:pt x="584" y="12"/>
                  <a:pt x="596" y="6"/>
                  <a:pt x="608" y="0"/>
                </a:cubicBezTo>
                <a:cubicBezTo>
                  <a:pt x="644" y="0"/>
                  <a:pt x="680" y="0"/>
                  <a:pt x="716" y="0"/>
                </a:cubicBezTo>
                <a:cubicBezTo>
                  <a:pt x="757" y="21"/>
                  <a:pt x="804" y="36"/>
                  <a:pt x="840" y="64"/>
                </a:cubicBezTo>
                <a:cubicBezTo>
                  <a:pt x="942" y="143"/>
                  <a:pt x="973" y="276"/>
                  <a:pt x="924" y="393"/>
                </a:cubicBezTo>
                <a:cubicBezTo>
                  <a:pt x="876" y="507"/>
                  <a:pt x="759" y="576"/>
                  <a:pt x="634" y="565"/>
                </a:cubicBezTo>
                <a:cubicBezTo>
                  <a:pt x="516" y="554"/>
                  <a:pt x="413" y="461"/>
                  <a:pt x="386" y="340"/>
                </a:cubicBezTo>
                <a:close/>
                <a:moveTo>
                  <a:pt x="3754" y="128"/>
                </a:moveTo>
                <a:cubicBezTo>
                  <a:pt x="3754" y="1603"/>
                  <a:pt x="3754" y="1603"/>
                  <a:pt x="3754" y="1603"/>
                </a:cubicBezTo>
                <a:cubicBezTo>
                  <a:pt x="3754" y="1671"/>
                  <a:pt x="3699" y="1726"/>
                  <a:pt x="3631" y="1726"/>
                </a:cubicBezTo>
                <a:cubicBezTo>
                  <a:pt x="1992" y="1726"/>
                  <a:pt x="1992" y="1726"/>
                  <a:pt x="1992" y="1726"/>
                </a:cubicBezTo>
                <a:cubicBezTo>
                  <a:pt x="1654" y="1726"/>
                  <a:pt x="1654" y="1726"/>
                  <a:pt x="1654" y="1726"/>
                </a:cubicBezTo>
                <a:cubicBezTo>
                  <a:pt x="1586" y="1726"/>
                  <a:pt x="1531" y="1671"/>
                  <a:pt x="1531" y="1603"/>
                </a:cubicBezTo>
                <a:cubicBezTo>
                  <a:pt x="1531" y="1505"/>
                  <a:pt x="1531" y="1505"/>
                  <a:pt x="1531" y="1505"/>
                </a:cubicBezTo>
                <a:cubicBezTo>
                  <a:pt x="1531" y="1465"/>
                  <a:pt x="1531" y="1465"/>
                  <a:pt x="1531" y="1465"/>
                </a:cubicBezTo>
                <a:cubicBezTo>
                  <a:pt x="1531" y="1287"/>
                  <a:pt x="1531" y="1287"/>
                  <a:pt x="1531" y="1287"/>
                </a:cubicBezTo>
                <a:cubicBezTo>
                  <a:pt x="1531" y="1049"/>
                  <a:pt x="1531" y="1049"/>
                  <a:pt x="1531" y="1049"/>
                </a:cubicBezTo>
                <a:cubicBezTo>
                  <a:pt x="1394" y="1005"/>
                  <a:pt x="1258" y="961"/>
                  <a:pt x="1122" y="916"/>
                </a:cubicBezTo>
                <a:cubicBezTo>
                  <a:pt x="1075" y="901"/>
                  <a:pt x="1075" y="901"/>
                  <a:pt x="1075" y="901"/>
                </a:cubicBezTo>
                <a:cubicBezTo>
                  <a:pt x="1034" y="894"/>
                  <a:pt x="1034" y="894"/>
                  <a:pt x="1034" y="894"/>
                </a:cubicBezTo>
                <a:cubicBezTo>
                  <a:pt x="1034" y="1066"/>
                  <a:pt x="1034" y="1066"/>
                  <a:pt x="1034" y="1066"/>
                </a:cubicBezTo>
                <a:cubicBezTo>
                  <a:pt x="1034" y="1066"/>
                  <a:pt x="1033" y="1066"/>
                  <a:pt x="1033" y="1066"/>
                </a:cubicBezTo>
                <a:cubicBezTo>
                  <a:pt x="1033" y="1906"/>
                  <a:pt x="1033" y="1906"/>
                  <a:pt x="1033" y="1906"/>
                </a:cubicBezTo>
                <a:cubicBezTo>
                  <a:pt x="1033" y="2290"/>
                  <a:pt x="1033" y="2290"/>
                  <a:pt x="1033" y="2290"/>
                </a:cubicBezTo>
                <a:cubicBezTo>
                  <a:pt x="1033" y="2530"/>
                  <a:pt x="1034" y="2770"/>
                  <a:pt x="1034" y="3010"/>
                </a:cubicBezTo>
                <a:cubicBezTo>
                  <a:pt x="1034" y="3074"/>
                  <a:pt x="1034" y="3138"/>
                  <a:pt x="1034" y="3202"/>
                </a:cubicBezTo>
                <a:cubicBezTo>
                  <a:pt x="1034" y="3290"/>
                  <a:pt x="1011" y="3358"/>
                  <a:pt x="935" y="3396"/>
                </a:cubicBezTo>
                <a:cubicBezTo>
                  <a:pt x="924" y="3402"/>
                  <a:pt x="912" y="3407"/>
                  <a:pt x="899" y="3412"/>
                </a:cubicBezTo>
                <a:cubicBezTo>
                  <a:pt x="871" y="3412"/>
                  <a:pt x="844" y="3412"/>
                  <a:pt x="816" y="3412"/>
                </a:cubicBezTo>
                <a:cubicBezTo>
                  <a:pt x="718" y="3377"/>
                  <a:pt x="689" y="3305"/>
                  <a:pt x="690" y="3204"/>
                </a:cubicBezTo>
                <a:cubicBezTo>
                  <a:pt x="693" y="2815"/>
                  <a:pt x="691" y="2425"/>
                  <a:pt x="691" y="2036"/>
                </a:cubicBezTo>
                <a:cubicBezTo>
                  <a:pt x="691" y="2019"/>
                  <a:pt x="691" y="2003"/>
                  <a:pt x="691" y="1985"/>
                </a:cubicBezTo>
                <a:cubicBezTo>
                  <a:pt x="674" y="1985"/>
                  <a:pt x="661" y="1985"/>
                  <a:pt x="645" y="1985"/>
                </a:cubicBezTo>
                <a:cubicBezTo>
                  <a:pt x="645" y="2003"/>
                  <a:pt x="645" y="2018"/>
                  <a:pt x="645" y="2034"/>
                </a:cubicBezTo>
                <a:cubicBezTo>
                  <a:pt x="645" y="2424"/>
                  <a:pt x="644" y="2814"/>
                  <a:pt x="647" y="3204"/>
                </a:cubicBezTo>
                <a:cubicBezTo>
                  <a:pt x="647" y="3295"/>
                  <a:pt x="621" y="3361"/>
                  <a:pt x="542" y="3397"/>
                </a:cubicBezTo>
                <a:cubicBezTo>
                  <a:pt x="532" y="3403"/>
                  <a:pt x="521" y="3408"/>
                  <a:pt x="508" y="3412"/>
                </a:cubicBezTo>
                <a:cubicBezTo>
                  <a:pt x="480" y="3412"/>
                  <a:pt x="452" y="3412"/>
                  <a:pt x="425" y="3412"/>
                </a:cubicBezTo>
                <a:cubicBezTo>
                  <a:pt x="372" y="3388"/>
                  <a:pt x="325" y="3358"/>
                  <a:pt x="312" y="3296"/>
                </a:cubicBezTo>
                <a:cubicBezTo>
                  <a:pt x="306" y="3266"/>
                  <a:pt x="305" y="3235"/>
                  <a:pt x="305" y="3205"/>
                </a:cubicBezTo>
                <a:cubicBezTo>
                  <a:pt x="305" y="2513"/>
                  <a:pt x="305" y="1821"/>
                  <a:pt x="305" y="1129"/>
                </a:cubicBezTo>
                <a:cubicBezTo>
                  <a:pt x="305" y="1111"/>
                  <a:pt x="305" y="1094"/>
                  <a:pt x="305" y="1074"/>
                </a:cubicBezTo>
                <a:cubicBezTo>
                  <a:pt x="284" y="1074"/>
                  <a:pt x="269" y="1074"/>
                  <a:pt x="249" y="1074"/>
                </a:cubicBezTo>
                <a:cubicBezTo>
                  <a:pt x="249" y="1092"/>
                  <a:pt x="249" y="1106"/>
                  <a:pt x="249" y="1121"/>
                </a:cubicBezTo>
                <a:cubicBezTo>
                  <a:pt x="249" y="1353"/>
                  <a:pt x="249" y="1585"/>
                  <a:pt x="249" y="1816"/>
                </a:cubicBezTo>
                <a:cubicBezTo>
                  <a:pt x="249" y="1835"/>
                  <a:pt x="250" y="1855"/>
                  <a:pt x="248" y="1874"/>
                </a:cubicBezTo>
                <a:cubicBezTo>
                  <a:pt x="239" y="1960"/>
                  <a:pt x="172" y="2006"/>
                  <a:pt x="88" y="1986"/>
                </a:cubicBezTo>
                <a:cubicBezTo>
                  <a:pt x="44" y="1976"/>
                  <a:pt x="21" y="1942"/>
                  <a:pt x="0" y="1906"/>
                </a:cubicBezTo>
                <a:cubicBezTo>
                  <a:pt x="0" y="1584"/>
                  <a:pt x="0" y="1262"/>
                  <a:pt x="0" y="941"/>
                </a:cubicBezTo>
                <a:cubicBezTo>
                  <a:pt x="3" y="936"/>
                  <a:pt x="6" y="931"/>
                  <a:pt x="7" y="926"/>
                </a:cubicBezTo>
                <a:cubicBezTo>
                  <a:pt x="11" y="909"/>
                  <a:pt x="16" y="893"/>
                  <a:pt x="22" y="878"/>
                </a:cubicBezTo>
                <a:cubicBezTo>
                  <a:pt x="76" y="720"/>
                  <a:pt x="202" y="629"/>
                  <a:pt x="378" y="627"/>
                </a:cubicBezTo>
                <a:cubicBezTo>
                  <a:pt x="380" y="627"/>
                  <a:pt x="383" y="627"/>
                  <a:pt x="386" y="627"/>
                </a:cubicBezTo>
                <a:cubicBezTo>
                  <a:pt x="446" y="627"/>
                  <a:pt x="632" y="626"/>
                  <a:pt x="742" y="626"/>
                </a:cubicBezTo>
                <a:cubicBezTo>
                  <a:pt x="742" y="626"/>
                  <a:pt x="742" y="626"/>
                  <a:pt x="742" y="626"/>
                </a:cubicBezTo>
                <a:cubicBezTo>
                  <a:pt x="743" y="626"/>
                  <a:pt x="744" y="626"/>
                  <a:pt x="746" y="626"/>
                </a:cubicBezTo>
                <a:cubicBezTo>
                  <a:pt x="776" y="626"/>
                  <a:pt x="800" y="626"/>
                  <a:pt x="813" y="626"/>
                </a:cubicBezTo>
                <a:cubicBezTo>
                  <a:pt x="813" y="626"/>
                  <a:pt x="813" y="626"/>
                  <a:pt x="813" y="626"/>
                </a:cubicBezTo>
                <a:cubicBezTo>
                  <a:pt x="813" y="627"/>
                  <a:pt x="813" y="627"/>
                  <a:pt x="813" y="627"/>
                </a:cubicBezTo>
                <a:cubicBezTo>
                  <a:pt x="851" y="627"/>
                  <a:pt x="888" y="627"/>
                  <a:pt x="925" y="628"/>
                </a:cubicBezTo>
                <a:cubicBezTo>
                  <a:pt x="978" y="623"/>
                  <a:pt x="1033" y="629"/>
                  <a:pt x="1089" y="647"/>
                </a:cubicBezTo>
                <a:cubicBezTo>
                  <a:pt x="1177" y="675"/>
                  <a:pt x="1265" y="704"/>
                  <a:pt x="1354" y="733"/>
                </a:cubicBezTo>
                <a:cubicBezTo>
                  <a:pt x="1413" y="752"/>
                  <a:pt x="1472" y="771"/>
                  <a:pt x="1531" y="790"/>
                </a:cubicBezTo>
                <a:cubicBezTo>
                  <a:pt x="1531" y="627"/>
                  <a:pt x="1531" y="627"/>
                  <a:pt x="1531" y="627"/>
                </a:cubicBezTo>
                <a:cubicBezTo>
                  <a:pt x="1531" y="128"/>
                  <a:pt x="1531" y="128"/>
                  <a:pt x="1531" y="128"/>
                </a:cubicBezTo>
                <a:cubicBezTo>
                  <a:pt x="1531" y="60"/>
                  <a:pt x="1586" y="5"/>
                  <a:pt x="1654" y="5"/>
                </a:cubicBezTo>
                <a:cubicBezTo>
                  <a:pt x="3631" y="5"/>
                  <a:pt x="3631" y="5"/>
                  <a:pt x="3631" y="5"/>
                </a:cubicBezTo>
                <a:cubicBezTo>
                  <a:pt x="3699" y="5"/>
                  <a:pt x="3754" y="60"/>
                  <a:pt x="3754" y="128"/>
                </a:cubicBezTo>
                <a:close/>
                <a:moveTo>
                  <a:pt x="601" y="660"/>
                </a:moveTo>
                <a:cubicBezTo>
                  <a:pt x="645" y="773"/>
                  <a:pt x="645" y="773"/>
                  <a:pt x="645" y="773"/>
                </a:cubicBezTo>
                <a:cubicBezTo>
                  <a:pt x="672" y="773"/>
                  <a:pt x="672" y="773"/>
                  <a:pt x="672" y="773"/>
                </a:cubicBezTo>
                <a:cubicBezTo>
                  <a:pt x="677" y="773"/>
                  <a:pt x="677" y="773"/>
                  <a:pt x="677" y="773"/>
                </a:cubicBezTo>
                <a:cubicBezTo>
                  <a:pt x="704" y="773"/>
                  <a:pt x="704" y="773"/>
                  <a:pt x="704" y="773"/>
                </a:cubicBezTo>
                <a:cubicBezTo>
                  <a:pt x="748" y="660"/>
                  <a:pt x="748" y="660"/>
                  <a:pt x="748" y="660"/>
                </a:cubicBezTo>
                <a:cubicBezTo>
                  <a:pt x="677" y="660"/>
                  <a:pt x="677" y="660"/>
                  <a:pt x="677" y="660"/>
                </a:cubicBezTo>
                <a:cubicBezTo>
                  <a:pt x="672" y="660"/>
                  <a:pt x="672" y="660"/>
                  <a:pt x="672" y="660"/>
                </a:cubicBezTo>
                <a:lnTo>
                  <a:pt x="601" y="660"/>
                </a:lnTo>
                <a:close/>
                <a:moveTo>
                  <a:pt x="755" y="1331"/>
                </a:moveTo>
                <a:cubicBezTo>
                  <a:pt x="704" y="823"/>
                  <a:pt x="704" y="823"/>
                  <a:pt x="704" y="823"/>
                </a:cubicBezTo>
                <a:cubicBezTo>
                  <a:pt x="675" y="823"/>
                  <a:pt x="675" y="823"/>
                  <a:pt x="675" y="823"/>
                </a:cubicBezTo>
                <a:cubicBezTo>
                  <a:pt x="645" y="823"/>
                  <a:pt x="645" y="823"/>
                  <a:pt x="645" y="823"/>
                </a:cubicBezTo>
                <a:cubicBezTo>
                  <a:pt x="595" y="1331"/>
                  <a:pt x="595" y="1331"/>
                  <a:pt x="595" y="1331"/>
                </a:cubicBezTo>
                <a:cubicBezTo>
                  <a:pt x="675" y="1396"/>
                  <a:pt x="675" y="1396"/>
                  <a:pt x="675" y="1396"/>
                </a:cubicBezTo>
                <a:lnTo>
                  <a:pt x="755" y="1331"/>
                </a:lnTo>
                <a:close/>
                <a:moveTo>
                  <a:pt x="3652" y="128"/>
                </a:moveTo>
                <a:cubicBezTo>
                  <a:pt x="3652" y="117"/>
                  <a:pt x="3642" y="107"/>
                  <a:pt x="3631" y="107"/>
                </a:cubicBezTo>
                <a:cubicBezTo>
                  <a:pt x="1654" y="107"/>
                  <a:pt x="1654" y="107"/>
                  <a:pt x="1654" y="107"/>
                </a:cubicBezTo>
                <a:cubicBezTo>
                  <a:pt x="1642" y="107"/>
                  <a:pt x="1633" y="117"/>
                  <a:pt x="1633" y="128"/>
                </a:cubicBezTo>
                <a:cubicBezTo>
                  <a:pt x="1633" y="627"/>
                  <a:pt x="1633" y="627"/>
                  <a:pt x="1633" y="627"/>
                </a:cubicBezTo>
                <a:cubicBezTo>
                  <a:pt x="1633" y="823"/>
                  <a:pt x="1633" y="823"/>
                  <a:pt x="1633" y="823"/>
                </a:cubicBezTo>
                <a:cubicBezTo>
                  <a:pt x="1684" y="840"/>
                  <a:pt x="1735" y="856"/>
                  <a:pt x="1786" y="873"/>
                </a:cubicBezTo>
                <a:cubicBezTo>
                  <a:pt x="1786" y="767"/>
                  <a:pt x="1786" y="767"/>
                  <a:pt x="1786" y="767"/>
                </a:cubicBezTo>
                <a:cubicBezTo>
                  <a:pt x="2025" y="767"/>
                  <a:pt x="2025" y="767"/>
                  <a:pt x="2025" y="767"/>
                </a:cubicBezTo>
                <a:cubicBezTo>
                  <a:pt x="2119" y="634"/>
                  <a:pt x="2119" y="634"/>
                  <a:pt x="2119" y="634"/>
                </a:cubicBezTo>
                <a:cubicBezTo>
                  <a:pt x="1786" y="634"/>
                  <a:pt x="1786" y="634"/>
                  <a:pt x="1786" y="634"/>
                </a:cubicBezTo>
                <a:cubicBezTo>
                  <a:pt x="1786" y="475"/>
                  <a:pt x="1786" y="475"/>
                  <a:pt x="1786" y="475"/>
                </a:cubicBezTo>
                <a:cubicBezTo>
                  <a:pt x="2233" y="475"/>
                  <a:pt x="2233" y="475"/>
                  <a:pt x="2233" y="475"/>
                </a:cubicBezTo>
                <a:cubicBezTo>
                  <a:pt x="2390" y="255"/>
                  <a:pt x="2390" y="255"/>
                  <a:pt x="2390" y="255"/>
                </a:cubicBezTo>
                <a:cubicBezTo>
                  <a:pt x="2394" y="248"/>
                  <a:pt x="2406" y="249"/>
                  <a:pt x="2416" y="256"/>
                </a:cubicBezTo>
                <a:cubicBezTo>
                  <a:pt x="2427" y="264"/>
                  <a:pt x="2431" y="275"/>
                  <a:pt x="2427" y="281"/>
                </a:cubicBezTo>
                <a:cubicBezTo>
                  <a:pt x="2289" y="475"/>
                  <a:pt x="2289" y="475"/>
                  <a:pt x="2289" y="475"/>
                </a:cubicBezTo>
                <a:cubicBezTo>
                  <a:pt x="2316" y="475"/>
                  <a:pt x="2316" y="475"/>
                  <a:pt x="2316" y="475"/>
                </a:cubicBezTo>
                <a:cubicBezTo>
                  <a:pt x="2316" y="634"/>
                  <a:pt x="2316" y="634"/>
                  <a:pt x="2316" y="634"/>
                </a:cubicBezTo>
                <a:cubicBezTo>
                  <a:pt x="2176" y="634"/>
                  <a:pt x="2176" y="634"/>
                  <a:pt x="2176" y="634"/>
                </a:cubicBezTo>
                <a:cubicBezTo>
                  <a:pt x="2081" y="767"/>
                  <a:pt x="2081" y="767"/>
                  <a:pt x="2081" y="767"/>
                </a:cubicBezTo>
                <a:cubicBezTo>
                  <a:pt x="2316" y="767"/>
                  <a:pt x="2316" y="767"/>
                  <a:pt x="2316" y="767"/>
                </a:cubicBezTo>
                <a:cubicBezTo>
                  <a:pt x="2316" y="927"/>
                  <a:pt x="2316" y="927"/>
                  <a:pt x="2316" y="927"/>
                </a:cubicBezTo>
                <a:cubicBezTo>
                  <a:pt x="1967" y="927"/>
                  <a:pt x="1967" y="927"/>
                  <a:pt x="1967" y="927"/>
                </a:cubicBezTo>
                <a:cubicBezTo>
                  <a:pt x="1957" y="941"/>
                  <a:pt x="1957" y="941"/>
                  <a:pt x="1957" y="941"/>
                </a:cubicBezTo>
                <a:cubicBezTo>
                  <a:pt x="1987" y="969"/>
                  <a:pt x="1998" y="1011"/>
                  <a:pt x="1987" y="1056"/>
                </a:cubicBezTo>
                <a:cubicBezTo>
                  <a:pt x="1986" y="1058"/>
                  <a:pt x="1986" y="1059"/>
                  <a:pt x="1986" y="1060"/>
                </a:cubicBezTo>
                <a:cubicBezTo>
                  <a:pt x="2316" y="1060"/>
                  <a:pt x="2316" y="1060"/>
                  <a:pt x="2316" y="1060"/>
                </a:cubicBezTo>
                <a:cubicBezTo>
                  <a:pt x="2316" y="1219"/>
                  <a:pt x="2316" y="1219"/>
                  <a:pt x="2316" y="1219"/>
                </a:cubicBezTo>
                <a:cubicBezTo>
                  <a:pt x="1786" y="1219"/>
                  <a:pt x="1786" y="1219"/>
                  <a:pt x="1786" y="1219"/>
                </a:cubicBezTo>
                <a:cubicBezTo>
                  <a:pt x="1786" y="1182"/>
                  <a:pt x="1786" y="1182"/>
                  <a:pt x="1786" y="1182"/>
                </a:cubicBezTo>
                <a:cubicBezTo>
                  <a:pt x="1756" y="1224"/>
                  <a:pt x="1756" y="1224"/>
                  <a:pt x="1756" y="1224"/>
                </a:cubicBezTo>
                <a:cubicBezTo>
                  <a:pt x="1751" y="1230"/>
                  <a:pt x="1739" y="1229"/>
                  <a:pt x="1729" y="1222"/>
                </a:cubicBezTo>
                <a:cubicBezTo>
                  <a:pt x="1719" y="1215"/>
                  <a:pt x="1714" y="1203"/>
                  <a:pt x="1718" y="1197"/>
                </a:cubicBezTo>
                <a:cubicBezTo>
                  <a:pt x="1769" y="1126"/>
                  <a:pt x="1769" y="1126"/>
                  <a:pt x="1769" y="1126"/>
                </a:cubicBezTo>
                <a:cubicBezTo>
                  <a:pt x="1742" y="1117"/>
                  <a:pt x="1714" y="1109"/>
                  <a:pt x="1687" y="1100"/>
                </a:cubicBezTo>
                <a:cubicBezTo>
                  <a:pt x="1669" y="1094"/>
                  <a:pt x="1651" y="1088"/>
                  <a:pt x="1633" y="1082"/>
                </a:cubicBezTo>
                <a:cubicBezTo>
                  <a:pt x="1633" y="1226"/>
                  <a:pt x="1633" y="1226"/>
                  <a:pt x="1633" y="1226"/>
                </a:cubicBezTo>
                <a:cubicBezTo>
                  <a:pt x="1633" y="1505"/>
                  <a:pt x="1633" y="1505"/>
                  <a:pt x="1633" y="1505"/>
                </a:cubicBezTo>
                <a:cubicBezTo>
                  <a:pt x="1633" y="1603"/>
                  <a:pt x="1633" y="1603"/>
                  <a:pt x="1633" y="1603"/>
                </a:cubicBezTo>
                <a:cubicBezTo>
                  <a:pt x="1633" y="1615"/>
                  <a:pt x="1642" y="1624"/>
                  <a:pt x="1654" y="1624"/>
                </a:cubicBezTo>
                <a:cubicBezTo>
                  <a:pt x="2039" y="1624"/>
                  <a:pt x="2039" y="1624"/>
                  <a:pt x="2039" y="1624"/>
                </a:cubicBezTo>
                <a:cubicBezTo>
                  <a:pt x="3631" y="1624"/>
                  <a:pt x="3631" y="1624"/>
                  <a:pt x="3631" y="1624"/>
                </a:cubicBezTo>
                <a:cubicBezTo>
                  <a:pt x="3642" y="1624"/>
                  <a:pt x="3652" y="1615"/>
                  <a:pt x="3652" y="1603"/>
                </a:cubicBezTo>
                <a:lnTo>
                  <a:pt x="3652" y="128"/>
                </a:lnTo>
                <a:close/>
                <a:moveTo>
                  <a:pt x="3053" y="368"/>
                </a:moveTo>
                <a:cubicBezTo>
                  <a:pt x="2824" y="368"/>
                  <a:pt x="2639" y="554"/>
                  <a:pt x="2639" y="783"/>
                </a:cubicBezTo>
                <a:cubicBezTo>
                  <a:pt x="3053" y="783"/>
                  <a:pt x="3053" y="783"/>
                  <a:pt x="3053" y="783"/>
                </a:cubicBezTo>
                <a:lnTo>
                  <a:pt x="3053" y="368"/>
                </a:lnTo>
                <a:close/>
                <a:moveTo>
                  <a:pt x="3170" y="481"/>
                </a:moveTo>
                <a:cubicBezTo>
                  <a:pt x="3170" y="896"/>
                  <a:pt x="3170" y="896"/>
                  <a:pt x="3170" y="896"/>
                </a:cubicBezTo>
                <a:cubicBezTo>
                  <a:pt x="2755" y="896"/>
                  <a:pt x="2755" y="896"/>
                  <a:pt x="2755" y="896"/>
                </a:cubicBezTo>
                <a:cubicBezTo>
                  <a:pt x="2755" y="1125"/>
                  <a:pt x="2941" y="1310"/>
                  <a:pt x="3170" y="1310"/>
                </a:cubicBezTo>
                <a:cubicBezTo>
                  <a:pt x="3399" y="1310"/>
                  <a:pt x="3584" y="1125"/>
                  <a:pt x="3584" y="896"/>
                </a:cubicBezTo>
                <a:cubicBezTo>
                  <a:pt x="3584" y="667"/>
                  <a:pt x="3399" y="481"/>
                  <a:pt x="3170" y="481"/>
                </a:cubicBezTo>
                <a:close/>
              </a:path>
            </a:pathLst>
          </a:custGeom>
          <a:solidFill>
            <a:schemeClr val="tx1"/>
          </a:solid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2" name="TextBox 1">
            <a:extLst>
              <a:ext uri="{FF2B5EF4-FFF2-40B4-BE49-F238E27FC236}">
                <a16:creationId xmlns:a16="http://schemas.microsoft.com/office/drawing/2014/main" id="{80410D8D-E76C-2843-9D7B-3FF9B2DA4E77}"/>
              </a:ext>
            </a:extLst>
          </p:cNvPr>
          <p:cNvSpPr txBox="1"/>
          <p:nvPr/>
        </p:nvSpPr>
        <p:spPr>
          <a:xfrm>
            <a:off x="1292637" y="2139590"/>
            <a:ext cx="6741740" cy="3656386"/>
          </a:xfrm>
          <a:prstGeom prst="rect">
            <a:avLst/>
          </a:prstGeom>
          <a:noFill/>
        </p:spPr>
        <p:txBody>
          <a:bodyPr wrap="square" rtlCol="0">
            <a:spAutoFit/>
          </a:bodyPr>
          <a:lstStyle/>
          <a:p>
            <a:r>
              <a:rPr lang="en-US" sz="1930" dirty="0"/>
              <a:t>Goal: Educate stakeholders on the role of surgery as a gateway to persistent opioid use.</a:t>
            </a:r>
          </a:p>
          <a:p>
            <a:endParaRPr lang="en-US" sz="1930" dirty="0"/>
          </a:p>
          <a:p>
            <a:r>
              <a:rPr lang="en-US" sz="1930" dirty="0"/>
              <a:t>Means: Seven modules to promote understanding how and why surgery may lead to opioid use disorder.</a:t>
            </a:r>
          </a:p>
          <a:p>
            <a:endParaRPr lang="en-US" sz="1930" dirty="0"/>
          </a:p>
          <a:p>
            <a:r>
              <a:rPr lang="en-US" sz="1930" dirty="0"/>
              <a:t>Outcomes: </a:t>
            </a:r>
          </a:p>
          <a:p>
            <a:pPr marL="457178" indent="-457178">
              <a:buFont typeface="+mj-lt"/>
              <a:buAutoNum type="arabicPeriod"/>
            </a:pPr>
            <a:r>
              <a:rPr lang="en-US" sz="1930" dirty="0"/>
              <a:t>Providers will be able to educate patients about their options for surgical pain management.</a:t>
            </a:r>
          </a:p>
          <a:p>
            <a:pPr marL="457178" indent="-457178">
              <a:buFont typeface="+mj-lt"/>
              <a:buAutoNum type="arabicPeriod"/>
            </a:pPr>
            <a:r>
              <a:rPr lang="en-US" sz="1930" dirty="0"/>
              <a:t>Advocate for safe and effective opioid-free pain treatment and follow-up.  </a:t>
            </a:r>
          </a:p>
          <a:p>
            <a:pPr marL="457178" indent="-457178">
              <a:buFont typeface="+mj-lt"/>
              <a:buAutoNum type="arabicPeriod"/>
            </a:pPr>
            <a:r>
              <a:rPr lang="en-US" sz="1930" dirty="0"/>
              <a:t>Achieve prevention of opioid use disorder.</a:t>
            </a:r>
            <a:endParaRPr lang="en-US" sz="1930" dirty="0">
              <a:solidFill>
                <a:schemeClr val="accent1">
                  <a:lumMod val="50000"/>
                </a:schemeClr>
              </a:solidFill>
            </a:endParaRPr>
          </a:p>
        </p:txBody>
      </p:sp>
    </p:spTree>
    <p:extLst>
      <p:ext uri="{BB962C8B-B14F-4D97-AF65-F5344CB8AC3E}">
        <p14:creationId xmlns:p14="http://schemas.microsoft.com/office/powerpoint/2010/main" val="4225231583"/>
      </p:ext>
    </p:extLst>
  </p:cSld>
  <p:clrMapOvr>
    <a:masterClrMapping/>
  </p:clrMapOvr>
  <p:transition spd="slow"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1497" y="0"/>
            <a:ext cx="92141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515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7C82-C1E1-1146-B880-8ED53A9549B3}"/>
              </a:ext>
            </a:extLst>
          </p:cNvPr>
          <p:cNvSpPr>
            <a:spLocks noGrp="1"/>
          </p:cNvSpPr>
          <p:nvPr>
            <p:ph type="title"/>
          </p:nvPr>
        </p:nvSpPr>
        <p:spPr>
          <a:xfrm>
            <a:off x="358511" y="1"/>
            <a:ext cx="10515600" cy="562232"/>
          </a:xfrm>
        </p:spPr>
        <p:txBody>
          <a:bodyPr>
            <a:normAutofit fontScale="90000"/>
          </a:bodyPr>
          <a:lstStyle/>
          <a:p>
            <a:br>
              <a:rPr lang="en-US" b="1" dirty="0"/>
            </a:br>
            <a:r>
              <a:rPr lang="en-US" b="1" dirty="0"/>
              <a:t>Quadratus Lumborum block for Laparoscopic </a:t>
            </a:r>
            <a:br>
              <a:rPr lang="en-US" b="1" dirty="0"/>
            </a:br>
            <a:r>
              <a:rPr lang="en-US" b="1" dirty="0"/>
              <a:t>Inguinal hernia repair                            </a:t>
            </a:r>
            <a:r>
              <a:rPr lang="en-US" dirty="0"/>
              <a:t>(n = 48)</a:t>
            </a:r>
          </a:p>
        </p:txBody>
      </p:sp>
      <p:pic>
        <p:nvPicPr>
          <p:cNvPr id="6" name="Content Placeholder 5">
            <a:extLst>
              <a:ext uri="{FF2B5EF4-FFF2-40B4-BE49-F238E27FC236}">
                <a16:creationId xmlns:a16="http://schemas.microsoft.com/office/drawing/2014/main" id="{B2A7C8A7-172C-304D-A29D-49101848E6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5543" y="1077558"/>
            <a:ext cx="7619454" cy="5696036"/>
          </a:xfrm>
        </p:spPr>
      </p:pic>
      <p:pic>
        <p:nvPicPr>
          <p:cNvPr id="7" name="Content Placeholder 4">
            <a:extLst>
              <a:ext uri="{FF2B5EF4-FFF2-40B4-BE49-F238E27FC236}">
                <a16:creationId xmlns:a16="http://schemas.microsoft.com/office/drawing/2014/main" id="{2EE45C7D-9DA6-664F-9E15-BE3F00CEB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70" y="1077558"/>
            <a:ext cx="3183918" cy="2776084"/>
          </a:xfrm>
          <a:prstGeom prst="rect">
            <a:avLst/>
          </a:prstGeom>
        </p:spPr>
      </p:pic>
      <p:pic>
        <p:nvPicPr>
          <p:cNvPr id="8" name="Picture 7">
            <a:extLst>
              <a:ext uri="{FF2B5EF4-FFF2-40B4-BE49-F238E27FC236}">
                <a16:creationId xmlns:a16="http://schemas.microsoft.com/office/drawing/2014/main" id="{4066B2F1-CDF6-694B-8FD0-6967E0BF5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69" y="3680985"/>
            <a:ext cx="3183917" cy="2776085"/>
          </a:xfrm>
          <a:prstGeom prst="rect">
            <a:avLst/>
          </a:prstGeom>
        </p:spPr>
      </p:pic>
      <p:sp>
        <p:nvSpPr>
          <p:cNvPr id="14" name="Right Arrow 13">
            <a:extLst>
              <a:ext uri="{FF2B5EF4-FFF2-40B4-BE49-F238E27FC236}">
                <a16:creationId xmlns:a16="http://schemas.microsoft.com/office/drawing/2014/main" id="{28140053-A9A5-5745-8A84-B988880C4C82}"/>
              </a:ext>
            </a:extLst>
          </p:cNvPr>
          <p:cNvSpPr/>
          <p:nvPr/>
        </p:nvSpPr>
        <p:spPr>
          <a:xfrm rot="10800000">
            <a:off x="11030140" y="3012556"/>
            <a:ext cx="711890" cy="3174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15" name="Right Arrow 14">
            <a:extLst>
              <a:ext uri="{FF2B5EF4-FFF2-40B4-BE49-F238E27FC236}">
                <a16:creationId xmlns:a16="http://schemas.microsoft.com/office/drawing/2014/main" id="{25EFB41C-B600-AA4A-8B5C-CEE9CEB099C3}"/>
              </a:ext>
            </a:extLst>
          </p:cNvPr>
          <p:cNvSpPr/>
          <p:nvPr/>
        </p:nvSpPr>
        <p:spPr>
          <a:xfrm rot="10800000">
            <a:off x="11030140" y="4947552"/>
            <a:ext cx="711890" cy="3174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16" name="Right Arrow 15">
            <a:extLst>
              <a:ext uri="{FF2B5EF4-FFF2-40B4-BE49-F238E27FC236}">
                <a16:creationId xmlns:a16="http://schemas.microsoft.com/office/drawing/2014/main" id="{0DC2E076-DE3D-BC4A-B981-244E813D04F4}"/>
              </a:ext>
            </a:extLst>
          </p:cNvPr>
          <p:cNvSpPr/>
          <p:nvPr/>
        </p:nvSpPr>
        <p:spPr>
          <a:xfrm rot="10800000">
            <a:off x="11030140" y="6162134"/>
            <a:ext cx="711890" cy="3174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9" name="Right Arrow 8">
            <a:extLst>
              <a:ext uri="{FF2B5EF4-FFF2-40B4-BE49-F238E27FC236}">
                <a16:creationId xmlns:a16="http://schemas.microsoft.com/office/drawing/2014/main" id="{9CB9DD9E-F324-9749-9340-4439F47B84A3}"/>
              </a:ext>
            </a:extLst>
          </p:cNvPr>
          <p:cNvSpPr/>
          <p:nvPr/>
        </p:nvSpPr>
        <p:spPr>
          <a:xfrm rot="10800000">
            <a:off x="11030140" y="4079943"/>
            <a:ext cx="711890" cy="3174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3373879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495F-558B-0F4C-8293-03C4D0F37412}"/>
              </a:ext>
            </a:extLst>
          </p:cNvPr>
          <p:cNvSpPr>
            <a:spLocks noGrp="1"/>
          </p:cNvSpPr>
          <p:nvPr>
            <p:ph type="title"/>
          </p:nvPr>
        </p:nvSpPr>
        <p:spPr>
          <a:xfrm>
            <a:off x="838199" y="365125"/>
            <a:ext cx="11189677" cy="1325563"/>
          </a:xfrm>
        </p:spPr>
        <p:txBody>
          <a:bodyPr/>
          <a:lstStyle/>
          <a:p>
            <a:pPr algn="ctr"/>
            <a:r>
              <a:rPr lang="en-US" dirty="0"/>
              <a:t>Incidence of Opioid-Free Anesthetics (OFA) in </a:t>
            </a:r>
            <a:br>
              <a:rPr lang="en-US" dirty="0"/>
            </a:br>
            <a:r>
              <a:rPr lang="en-US" dirty="0"/>
              <a:t>Pediatric General Surgery</a:t>
            </a:r>
          </a:p>
        </p:txBody>
      </p:sp>
      <p:pic>
        <p:nvPicPr>
          <p:cNvPr id="4" name="Picture 3">
            <a:extLst>
              <a:ext uri="{FF2B5EF4-FFF2-40B4-BE49-F238E27FC236}">
                <a16:creationId xmlns:a16="http://schemas.microsoft.com/office/drawing/2014/main" id="{30B38BC2-4A07-5742-9994-E318837B0D27}"/>
              </a:ext>
            </a:extLst>
          </p:cNvPr>
          <p:cNvPicPr>
            <a:picLocks noChangeAspect="1"/>
          </p:cNvPicPr>
          <p:nvPr/>
        </p:nvPicPr>
        <p:blipFill>
          <a:blip r:embed="rId3"/>
          <a:stretch>
            <a:fillRect/>
          </a:stretch>
        </p:blipFill>
        <p:spPr>
          <a:xfrm>
            <a:off x="465336" y="1960562"/>
            <a:ext cx="11261328" cy="4351338"/>
          </a:xfrm>
          <a:prstGeom prst="rect">
            <a:avLst/>
          </a:prstGeom>
        </p:spPr>
      </p:pic>
    </p:spTree>
    <p:extLst>
      <p:ext uri="{BB962C8B-B14F-4D97-AF65-F5344CB8AC3E}">
        <p14:creationId xmlns:p14="http://schemas.microsoft.com/office/powerpoint/2010/main" val="213922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2F2B64-C5A0-CE4E-ACD8-2F3D87C9D44D}"/>
              </a:ext>
            </a:extLst>
          </p:cNvPr>
          <p:cNvPicPr>
            <a:picLocks noGrp="1" noChangeAspect="1"/>
          </p:cNvPicPr>
          <p:nvPr>
            <p:ph idx="1"/>
          </p:nvPr>
        </p:nvPicPr>
        <p:blipFill rotWithShape="1">
          <a:blip r:embed="rId2"/>
          <a:srcRect t="9109" b="3413"/>
          <a:stretch/>
        </p:blipFill>
        <p:spPr>
          <a:xfrm>
            <a:off x="0" y="0"/>
            <a:ext cx="12191979" cy="4239482"/>
          </a:xfrm>
          <a:prstGeom prst="rect">
            <a:avLst/>
          </a:prstGeom>
        </p:spPr>
      </p:pic>
    </p:spTree>
    <p:extLst>
      <p:ext uri="{BB962C8B-B14F-4D97-AF65-F5344CB8AC3E}">
        <p14:creationId xmlns:p14="http://schemas.microsoft.com/office/powerpoint/2010/main" val="163637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02B5-C7D6-9C4A-9DC3-4842310C83D6}"/>
              </a:ext>
            </a:extLst>
          </p:cNvPr>
          <p:cNvSpPr>
            <a:spLocks noGrp="1"/>
          </p:cNvSpPr>
          <p:nvPr>
            <p:ph type="title"/>
          </p:nvPr>
        </p:nvSpPr>
        <p:spPr>
          <a:xfrm>
            <a:off x="888630" y="4760132"/>
            <a:ext cx="4980883" cy="1777829"/>
          </a:xfrm>
        </p:spPr>
        <p:txBody>
          <a:bodyPr>
            <a:normAutofit/>
          </a:bodyPr>
          <a:lstStyle/>
          <a:p>
            <a:pPr algn="ctr"/>
            <a:r>
              <a:rPr lang="en-US" sz="6000" b="1" dirty="0"/>
              <a:t>242</a:t>
            </a:r>
            <a:br>
              <a:rPr lang="en-US" sz="6000" b="1" dirty="0"/>
            </a:br>
            <a:r>
              <a:rPr lang="en-US" sz="3200" b="1" dirty="0"/>
              <a:t>(Total)</a:t>
            </a:r>
          </a:p>
        </p:txBody>
      </p:sp>
      <p:pic>
        <p:nvPicPr>
          <p:cNvPr id="5" name="Picture 4">
            <a:extLst>
              <a:ext uri="{FF2B5EF4-FFF2-40B4-BE49-F238E27FC236}">
                <a16:creationId xmlns:a16="http://schemas.microsoft.com/office/drawing/2014/main" id="{8644555C-9640-514D-8467-FC0DB94ECAC0}"/>
              </a:ext>
            </a:extLst>
          </p:cNvPr>
          <p:cNvPicPr>
            <a:picLocks noChangeAspect="1"/>
          </p:cNvPicPr>
          <p:nvPr/>
        </p:nvPicPr>
        <p:blipFill>
          <a:blip r:embed="rId2"/>
          <a:stretch>
            <a:fillRect/>
          </a:stretch>
        </p:blipFill>
        <p:spPr>
          <a:xfrm>
            <a:off x="8279294" y="2010741"/>
            <a:ext cx="2283733" cy="1296018"/>
          </a:xfrm>
          <a:prstGeom prst="rect">
            <a:avLst/>
          </a:prstGeom>
        </p:spPr>
      </p:pic>
      <p:pic>
        <p:nvPicPr>
          <p:cNvPr id="4" name="Picture 3">
            <a:extLst>
              <a:ext uri="{FF2B5EF4-FFF2-40B4-BE49-F238E27FC236}">
                <a16:creationId xmlns:a16="http://schemas.microsoft.com/office/drawing/2014/main" id="{5035F629-5363-6848-933C-739404A715FB}"/>
              </a:ext>
            </a:extLst>
          </p:cNvPr>
          <p:cNvPicPr>
            <a:picLocks noChangeAspect="1"/>
          </p:cNvPicPr>
          <p:nvPr/>
        </p:nvPicPr>
        <p:blipFill>
          <a:blip r:embed="rId3"/>
          <a:stretch>
            <a:fillRect/>
          </a:stretch>
        </p:blipFill>
        <p:spPr>
          <a:xfrm>
            <a:off x="550724" y="1290908"/>
            <a:ext cx="5878794" cy="2439698"/>
          </a:xfrm>
          <a:prstGeom prst="rect">
            <a:avLst/>
          </a:prstGeom>
        </p:spPr>
      </p:pic>
      <p:sp>
        <p:nvSpPr>
          <p:cNvPr id="3" name="Content Placeholder 2">
            <a:extLst>
              <a:ext uri="{FF2B5EF4-FFF2-40B4-BE49-F238E27FC236}">
                <a16:creationId xmlns:a16="http://schemas.microsoft.com/office/drawing/2014/main" id="{5971E199-C2DD-CB4F-A0B4-DCB5349BE744}"/>
              </a:ext>
            </a:extLst>
          </p:cNvPr>
          <p:cNvSpPr>
            <a:spLocks noGrp="1"/>
          </p:cNvSpPr>
          <p:nvPr>
            <p:ph idx="1"/>
          </p:nvPr>
        </p:nvSpPr>
        <p:spPr>
          <a:xfrm>
            <a:off x="6324600" y="4767660"/>
            <a:ext cx="5075720" cy="1770300"/>
          </a:xfrm>
        </p:spPr>
        <p:txBody>
          <a:bodyPr anchor="ctr">
            <a:normAutofit/>
          </a:bodyPr>
          <a:lstStyle/>
          <a:p>
            <a:pPr marL="0" indent="0" algn="ctr">
              <a:buNone/>
            </a:pPr>
            <a:r>
              <a:rPr lang="en-US" sz="6000" dirty="0"/>
              <a:t>23</a:t>
            </a:r>
          </a:p>
          <a:p>
            <a:pPr marL="0" indent="0" algn="ctr">
              <a:buNone/>
            </a:pPr>
            <a:r>
              <a:rPr lang="en-US" sz="3200" dirty="0"/>
              <a:t>	(Peds)</a:t>
            </a:r>
            <a:r>
              <a:rPr lang="en-US" sz="1800" dirty="0"/>
              <a:t>	</a:t>
            </a:r>
          </a:p>
        </p:txBody>
      </p:sp>
    </p:spTree>
    <p:extLst>
      <p:ext uri="{BB962C8B-B14F-4D97-AF65-F5344CB8AC3E}">
        <p14:creationId xmlns:p14="http://schemas.microsoft.com/office/powerpoint/2010/main" val="353270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B5B97-5C2F-8E4E-82B3-A34776B0EAA9}"/>
              </a:ext>
            </a:extLst>
          </p:cNvPr>
          <p:cNvSpPr>
            <a:spLocks noGrp="1"/>
          </p:cNvSpPr>
          <p:nvPr>
            <p:ph idx="1"/>
          </p:nvPr>
        </p:nvSpPr>
        <p:spPr/>
        <p:txBody>
          <a:bodyPr>
            <a:normAutofit/>
          </a:bodyPr>
          <a:lstStyle/>
          <a:p>
            <a:pPr marL="0" indent="0">
              <a:buNone/>
            </a:pPr>
            <a:r>
              <a:rPr lang="en-US" sz="8000" dirty="0"/>
              <a:t>	</a:t>
            </a:r>
          </a:p>
          <a:p>
            <a:pPr marL="0" indent="0">
              <a:buNone/>
            </a:pPr>
            <a:r>
              <a:rPr lang="en-US" sz="8000" dirty="0"/>
              <a:t>		</a:t>
            </a:r>
            <a:r>
              <a:rPr lang="en-US" sz="9600" dirty="0"/>
              <a:t>76% </a:t>
            </a:r>
          </a:p>
        </p:txBody>
      </p:sp>
      <p:sp>
        <p:nvSpPr>
          <p:cNvPr id="4" name="Down Arrow 3">
            <a:extLst>
              <a:ext uri="{FF2B5EF4-FFF2-40B4-BE49-F238E27FC236}">
                <a16:creationId xmlns:a16="http://schemas.microsoft.com/office/drawing/2014/main" id="{E4A34EDA-5AA3-3B4D-9FED-0B49BA3E56C8}"/>
              </a:ext>
            </a:extLst>
          </p:cNvPr>
          <p:cNvSpPr/>
          <p:nvPr/>
        </p:nvSpPr>
        <p:spPr>
          <a:xfrm>
            <a:off x="5957454" y="2756875"/>
            <a:ext cx="942109" cy="16213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brush&#10;&#10;Description automatically generated">
            <a:extLst>
              <a:ext uri="{FF2B5EF4-FFF2-40B4-BE49-F238E27FC236}">
                <a16:creationId xmlns:a16="http://schemas.microsoft.com/office/drawing/2014/main" id="{52DE0C5E-F244-FA4B-B554-C8896328B9D0}"/>
              </a:ext>
            </a:extLst>
          </p:cNvPr>
          <p:cNvPicPr>
            <a:picLocks noChangeAspect="1"/>
          </p:cNvPicPr>
          <p:nvPr/>
        </p:nvPicPr>
        <p:blipFill>
          <a:blip r:embed="rId2"/>
          <a:stretch>
            <a:fillRect/>
          </a:stretch>
        </p:blipFill>
        <p:spPr>
          <a:xfrm>
            <a:off x="8111258" y="2756875"/>
            <a:ext cx="2440921" cy="1621342"/>
          </a:xfrm>
          <a:prstGeom prst="rect">
            <a:avLst/>
          </a:prstGeom>
        </p:spPr>
      </p:pic>
      <p:pic>
        <p:nvPicPr>
          <p:cNvPr id="10" name="Content Placeholder 3">
            <a:extLst>
              <a:ext uri="{FF2B5EF4-FFF2-40B4-BE49-F238E27FC236}">
                <a16:creationId xmlns:a16="http://schemas.microsoft.com/office/drawing/2014/main" id="{D4147E70-3B3F-2847-A608-288987781E10}"/>
              </a:ext>
            </a:extLst>
          </p:cNvPr>
          <p:cNvPicPr>
            <a:picLocks noGrp="1" noChangeAspect="1"/>
          </p:cNvPicPr>
          <p:nvPr>
            <p:ph idx="1"/>
          </p:nvPr>
        </p:nvPicPr>
        <p:blipFill rotWithShape="1">
          <a:blip r:embed="rId3"/>
          <a:srcRect t="49299" b="3413"/>
          <a:stretch/>
        </p:blipFill>
        <p:spPr>
          <a:xfrm>
            <a:off x="0" y="0"/>
            <a:ext cx="8994420" cy="1690688"/>
          </a:xfrm>
          <a:prstGeom prst="rect">
            <a:avLst/>
          </a:prstGeom>
        </p:spPr>
      </p:pic>
    </p:spTree>
    <p:extLst>
      <p:ext uri="{BB962C8B-B14F-4D97-AF65-F5344CB8AC3E}">
        <p14:creationId xmlns:p14="http://schemas.microsoft.com/office/powerpoint/2010/main" val="1360437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D432-10FD-AD41-85A3-1FF0CB3FE0B9}"/>
              </a:ext>
            </a:extLst>
          </p:cNvPr>
          <p:cNvSpPr>
            <a:spLocks noGrp="1"/>
          </p:cNvSpPr>
          <p:nvPr>
            <p:ph type="title"/>
          </p:nvPr>
        </p:nvSpPr>
        <p:spPr>
          <a:xfrm>
            <a:off x="762000" y="803325"/>
            <a:ext cx="9570719" cy="1325563"/>
          </a:xfrm>
        </p:spPr>
        <p:txBody>
          <a:bodyPr>
            <a:normAutofit/>
          </a:bodyPr>
          <a:lstStyle/>
          <a:p>
            <a:r>
              <a:rPr lang="en-US" dirty="0"/>
              <a:t>Enhanced Recovery After Surgery (ERAS)</a:t>
            </a:r>
          </a:p>
        </p:txBody>
      </p:sp>
      <p:sp>
        <p:nvSpPr>
          <p:cNvPr id="3" name="Content Placeholder 2">
            <a:extLst>
              <a:ext uri="{FF2B5EF4-FFF2-40B4-BE49-F238E27FC236}">
                <a16:creationId xmlns:a16="http://schemas.microsoft.com/office/drawing/2014/main" id="{FED5B873-54C3-0241-B201-65EDE916F62F}"/>
              </a:ext>
            </a:extLst>
          </p:cNvPr>
          <p:cNvSpPr>
            <a:spLocks noGrp="1"/>
          </p:cNvSpPr>
          <p:nvPr>
            <p:ph idx="1"/>
          </p:nvPr>
        </p:nvSpPr>
        <p:spPr>
          <a:xfrm>
            <a:off x="762000" y="2279017"/>
            <a:ext cx="8869680" cy="4409649"/>
          </a:xfrm>
        </p:spPr>
        <p:txBody>
          <a:bodyPr anchor="t">
            <a:noAutofit/>
          </a:bodyPr>
          <a:lstStyle/>
          <a:p>
            <a:r>
              <a:rPr lang="en-US" sz="3200" dirty="0"/>
              <a:t>Can apply to MOST surgeries </a:t>
            </a:r>
          </a:p>
          <a:p>
            <a:r>
              <a:rPr lang="en-US" sz="3200" dirty="0"/>
              <a:t>Regional anesthesia integral component</a:t>
            </a:r>
          </a:p>
          <a:p>
            <a:pPr lvl="1"/>
            <a:r>
              <a:rPr lang="en-US" sz="2800" dirty="0"/>
              <a:t>Appendectomies</a:t>
            </a:r>
          </a:p>
          <a:p>
            <a:pPr lvl="1"/>
            <a:r>
              <a:rPr lang="en-US" sz="2800" dirty="0"/>
              <a:t>Colorectal surgeries</a:t>
            </a:r>
          </a:p>
          <a:p>
            <a:pPr lvl="1"/>
            <a:r>
              <a:rPr lang="en-US" sz="2800" dirty="0"/>
              <a:t>Laparoscopic Inguinal Hernia</a:t>
            </a:r>
          </a:p>
          <a:p>
            <a:pPr lvl="1"/>
            <a:r>
              <a:rPr lang="en-US" sz="2800" dirty="0"/>
              <a:t>Pectus Excavatum Repair</a:t>
            </a:r>
          </a:p>
          <a:p>
            <a:pPr marL="457200" lvl="1" indent="0">
              <a:buNone/>
            </a:pPr>
            <a:endParaRPr lang="en-US" sz="2800" dirty="0"/>
          </a:p>
          <a:p>
            <a:endParaRPr lang="en-US" sz="3200" dirty="0"/>
          </a:p>
        </p:txBody>
      </p:sp>
    </p:spTree>
    <p:extLst>
      <p:ext uri="{BB962C8B-B14F-4D97-AF65-F5344CB8AC3E}">
        <p14:creationId xmlns:p14="http://schemas.microsoft.com/office/powerpoint/2010/main" val="3860023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9A58-FBEF-FE44-88C1-FDA7E8384D67}"/>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dirty="0"/>
              <a:t>Surgery is a team effort; but this is not the entire team!</a:t>
            </a:r>
          </a:p>
        </p:txBody>
      </p:sp>
      <p:pic>
        <p:nvPicPr>
          <p:cNvPr id="5" name="Content Placeholder 4">
            <a:extLst>
              <a:ext uri="{FF2B5EF4-FFF2-40B4-BE49-F238E27FC236}">
                <a16:creationId xmlns:a16="http://schemas.microsoft.com/office/drawing/2014/main" id="{949828C7-10B4-6A49-9AD3-EDBE74C55E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4082"/>
          <a:stretch/>
        </p:blipFill>
        <p:spPr>
          <a:xfrm>
            <a:off x="4868487" y="10"/>
            <a:ext cx="7323513" cy="6857990"/>
          </a:xfrm>
          <a:prstGeom prst="rect">
            <a:avLst/>
          </a:prstGeom>
        </p:spPr>
      </p:pic>
    </p:spTree>
    <p:extLst>
      <p:ext uri="{BB962C8B-B14F-4D97-AF65-F5344CB8AC3E}">
        <p14:creationId xmlns:p14="http://schemas.microsoft.com/office/powerpoint/2010/main" val="334804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47D4-06BF-8C43-B679-36237671EC83}"/>
              </a:ext>
            </a:extLst>
          </p:cNvPr>
          <p:cNvSpPr>
            <a:spLocks noGrp="1"/>
          </p:cNvSpPr>
          <p:nvPr>
            <p:ph type="title"/>
          </p:nvPr>
        </p:nvSpPr>
        <p:spPr>
          <a:xfrm>
            <a:off x="1418770" y="3385058"/>
            <a:ext cx="5059245" cy="761271"/>
          </a:xfrm>
        </p:spPr>
        <p:txBody>
          <a:bodyPr>
            <a:normAutofit/>
          </a:bodyPr>
          <a:lstStyle/>
          <a:p>
            <a:r>
              <a:rPr lang="en-US" sz="3200" dirty="0"/>
              <a:t>This is the Team!</a:t>
            </a:r>
          </a:p>
        </p:txBody>
      </p:sp>
      <p:pic>
        <p:nvPicPr>
          <p:cNvPr id="11" name="Picture 10" descr="A person with collar shirt&#10;&#10;Description automatically generated">
            <a:extLst>
              <a:ext uri="{FF2B5EF4-FFF2-40B4-BE49-F238E27FC236}">
                <a16:creationId xmlns:a16="http://schemas.microsoft.com/office/drawing/2014/main" id="{11F6B102-AE23-214F-9431-50949AD6962B}"/>
              </a:ext>
            </a:extLst>
          </p:cNvPr>
          <p:cNvPicPr>
            <a:picLocks noChangeAspect="1"/>
          </p:cNvPicPr>
          <p:nvPr/>
        </p:nvPicPr>
        <p:blipFill rotWithShape="1">
          <a:blip r:embed="rId2"/>
          <a:srcRect l="15665" r="37413" b="-2"/>
          <a:stretch/>
        </p:blipFill>
        <p:spPr>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9" name="Picture 8" descr="A person wearing a suit and tie&#10;&#10;Description automatically generated">
            <a:extLst>
              <a:ext uri="{FF2B5EF4-FFF2-40B4-BE49-F238E27FC236}">
                <a16:creationId xmlns:a16="http://schemas.microsoft.com/office/drawing/2014/main" id="{35D8916C-DEEF-CE42-A640-0341863613A8}"/>
              </a:ext>
            </a:extLst>
          </p:cNvPr>
          <p:cNvPicPr>
            <a:picLocks noChangeAspect="1"/>
          </p:cNvPicPr>
          <p:nvPr/>
        </p:nvPicPr>
        <p:blipFill rotWithShape="1">
          <a:blip r:embed="rId3"/>
          <a:srcRect l="24696" r="9804"/>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Picture 6" descr="A picture containing person, wedding&#10;&#10;Description automatically generated">
            <a:extLst>
              <a:ext uri="{FF2B5EF4-FFF2-40B4-BE49-F238E27FC236}">
                <a16:creationId xmlns:a16="http://schemas.microsoft.com/office/drawing/2014/main" id="{F4D71EB0-836A-914F-92E9-AB3EED51FEBD}"/>
              </a:ext>
            </a:extLst>
          </p:cNvPr>
          <p:cNvPicPr>
            <a:picLocks noChangeAspect="1"/>
          </p:cNvPicPr>
          <p:nvPr/>
        </p:nvPicPr>
        <p:blipFill rotWithShape="1">
          <a:blip r:embed="rId4"/>
          <a:srcRect l="21250" r="1" b="1"/>
          <a:stretch/>
        </p:blipFill>
        <p:spPr>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5" name="Picture 14" descr="A person sitting in a room&#10;&#10;Description automatically generated">
            <a:extLst>
              <a:ext uri="{FF2B5EF4-FFF2-40B4-BE49-F238E27FC236}">
                <a16:creationId xmlns:a16="http://schemas.microsoft.com/office/drawing/2014/main" id="{9D8762AE-D253-7042-B2EC-4E676869FE81}"/>
              </a:ext>
            </a:extLst>
          </p:cNvPr>
          <p:cNvPicPr>
            <a:picLocks noChangeAspect="1"/>
          </p:cNvPicPr>
          <p:nvPr/>
        </p:nvPicPr>
        <p:blipFill rotWithShape="1">
          <a:blip r:embed="rId5"/>
          <a:srcRect l="6358" r="5393" b="1"/>
          <a:stretch/>
        </p:blipFill>
        <p:spPr>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9" name="Content Placeholder 18">
            <a:extLst>
              <a:ext uri="{FF2B5EF4-FFF2-40B4-BE49-F238E27FC236}">
                <a16:creationId xmlns:a16="http://schemas.microsoft.com/office/drawing/2014/main" id="{ED8A3CDC-C9E7-483B-8F39-D63EBB103D94}"/>
              </a:ext>
            </a:extLst>
          </p:cNvPr>
          <p:cNvSpPr>
            <a:spLocks noGrp="1"/>
          </p:cNvSpPr>
          <p:nvPr>
            <p:ph idx="1"/>
          </p:nvPr>
        </p:nvSpPr>
        <p:spPr>
          <a:xfrm>
            <a:off x="1517904" y="4146330"/>
            <a:ext cx="5059245" cy="2419062"/>
          </a:xfrm>
        </p:spPr>
        <p:txBody>
          <a:bodyPr anchor="t">
            <a:normAutofit/>
          </a:bodyPr>
          <a:lstStyle/>
          <a:p>
            <a:r>
              <a:rPr lang="en-US" sz="2000" dirty="0"/>
              <a:t>Patient / Parents</a:t>
            </a:r>
          </a:p>
          <a:p>
            <a:r>
              <a:rPr lang="en-US" sz="2000" dirty="0"/>
              <a:t>Internists/ Family Practice/ Pediatrician</a:t>
            </a:r>
          </a:p>
          <a:p>
            <a:r>
              <a:rPr lang="en-US" sz="2000" dirty="0"/>
              <a:t>Surgeon/ Anesthesiologist</a:t>
            </a:r>
          </a:p>
          <a:p>
            <a:r>
              <a:rPr lang="en-US" sz="2000" dirty="0"/>
              <a:t>Pharmacist / Behavioral Health</a:t>
            </a:r>
          </a:p>
        </p:txBody>
      </p:sp>
      <p:pic>
        <p:nvPicPr>
          <p:cNvPr id="5" name="Content Placeholder 4" descr="A close up of a baby&#10;&#10;Description automatically generated">
            <a:extLst>
              <a:ext uri="{FF2B5EF4-FFF2-40B4-BE49-F238E27FC236}">
                <a16:creationId xmlns:a16="http://schemas.microsoft.com/office/drawing/2014/main" id="{55E31B03-1FCB-9F42-9FAE-BD4CA9FBEB1F}"/>
              </a:ext>
            </a:extLst>
          </p:cNvPr>
          <p:cNvPicPr>
            <a:picLocks noChangeAspect="1"/>
          </p:cNvPicPr>
          <p:nvPr/>
        </p:nvPicPr>
        <p:blipFill rotWithShape="1">
          <a:blip r:embed="rId6"/>
          <a:srcRect l="4062" r="20939" b="3"/>
          <a:stretch/>
        </p:blipFill>
        <p:spPr>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Picture 12" descr="A picture containing person, swimming, sitting, room&#10;&#10;Description automatically generated">
            <a:extLst>
              <a:ext uri="{FF2B5EF4-FFF2-40B4-BE49-F238E27FC236}">
                <a16:creationId xmlns:a16="http://schemas.microsoft.com/office/drawing/2014/main" id="{1A11FC33-2028-6647-AEA3-5B9F65F2B714}"/>
              </a:ext>
            </a:extLst>
          </p:cNvPr>
          <p:cNvPicPr>
            <a:picLocks noChangeAspect="1"/>
          </p:cNvPicPr>
          <p:nvPr/>
        </p:nvPicPr>
        <p:blipFill rotWithShape="1">
          <a:blip r:embed="rId7"/>
          <a:srcRect l="27383" r="32000" b="3"/>
          <a:stretch/>
        </p:blipFill>
        <p:spPr>
          <a:xfrm>
            <a:off x="10566471" y="351349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Tree>
    <p:extLst>
      <p:ext uri="{BB962C8B-B14F-4D97-AF65-F5344CB8AC3E}">
        <p14:creationId xmlns:p14="http://schemas.microsoft.com/office/powerpoint/2010/main" val="3448923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74A7-6B2E-DC41-ACCA-ABE564A6524D}"/>
              </a:ext>
            </a:extLst>
          </p:cNvPr>
          <p:cNvSpPr>
            <a:spLocks noGrp="1"/>
          </p:cNvSpPr>
          <p:nvPr>
            <p:ph type="title"/>
          </p:nvPr>
        </p:nvSpPr>
        <p:spPr/>
        <p:txBody>
          <a:bodyPr/>
          <a:lstStyle/>
          <a:p>
            <a:r>
              <a:rPr lang="en-US" dirty="0"/>
              <a:t>The “buy in”; Everyone has to be on board</a:t>
            </a:r>
          </a:p>
        </p:txBody>
      </p:sp>
      <p:graphicFrame>
        <p:nvGraphicFramePr>
          <p:cNvPr id="4" name="Diagram 3">
            <a:extLst>
              <a:ext uri="{FF2B5EF4-FFF2-40B4-BE49-F238E27FC236}">
                <a16:creationId xmlns:a16="http://schemas.microsoft.com/office/drawing/2014/main" id="{611215C8-387B-284D-BCF5-D94248DC21E0}"/>
              </a:ext>
            </a:extLst>
          </p:cNvPr>
          <p:cNvGraphicFramePr/>
          <p:nvPr>
            <p:extLst>
              <p:ext uri="{D42A27DB-BD31-4B8C-83A1-F6EECF244321}">
                <p14:modId xmlns:p14="http://schemas.microsoft.com/office/powerpoint/2010/main" val="2823722025"/>
              </p:ext>
            </p:extLst>
          </p:nvPr>
        </p:nvGraphicFramePr>
        <p:xfrm>
          <a:off x="1524000" y="1825624"/>
          <a:ext cx="8182708" cy="4422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020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791633" y="3047770"/>
            <a:ext cx="0" cy="7624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29922" y="2977596"/>
            <a:ext cx="4824085" cy="902683"/>
          </a:xfrm>
          <a:prstGeom prst="rect">
            <a:avLst/>
          </a:prstGeom>
          <a:noFill/>
          <a:ln>
            <a:noFill/>
          </a:ln>
        </p:spPr>
        <p:txBody>
          <a:bodyPr wrap="square" lIns="0" tIns="0" rIns="0" bIns="0" rtlCol="0">
            <a:spAutoFit/>
          </a:bodyPr>
          <a:lstStyle/>
          <a:p>
            <a:r>
              <a:rPr lang="en-US" sz="2933" cap="all" spc="400" dirty="0">
                <a:latin typeface="Myriad Pro Cond" panose="020B0506030403020204" pitchFamily="34" charset="0"/>
                <a:ea typeface="Open Sans Light" panose="020B0306030504020204" pitchFamily="34" charset="0"/>
                <a:cs typeface="Open Sans Light" panose="020B0306030504020204" pitchFamily="34" charset="0"/>
              </a:rPr>
              <a:t>Curriculum</a:t>
            </a:r>
            <a:r>
              <a:rPr lang="en-US" sz="2933" cap="all" spc="400" dirty="0">
                <a:solidFill>
                  <a:schemeClr val="accent1"/>
                </a:solidFill>
                <a:latin typeface="Myriad Pro Cond" panose="020B0506030403020204" pitchFamily="34" charset="0"/>
                <a:ea typeface="Open Sans Light" panose="020B0306030504020204" pitchFamily="34" charset="0"/>
                <a:cs typeface="Open Sans Light" panose="020B0306030504020204" pitchFamily="34" charset="0"/>
              </a:rPr>
              <a:t> </a:t>
            </a:r>
            <a:r>
              <a:rPr lang="en-US" sz="2933" cap="all" spc="400" dirty="0">
                <a:solidFill>
                  <a:schemeClr val="bg1"/>
                </a:solidFill>
                <a:latin typeface="Myriad Pro Cond" panose="020B0506030403020204" pitchFamily="34" charset="0"/>
                <a:ea typeface="Open Sans Light" panose="020B0306030504020204" pitchFamily="34" charset="0"/>
                <a:cs typeface="Open Sans Light" panose="020B0306030504020204" pitchFamily="34" charset="0"/>
              </a:rPr>
              <a:t>Modules</a:t>
            </a:r>
          </a:p>
        </p:txBody>
      </p:sp>
      <p:grpSp>
        <p:nvGrpSpPr>
          <p:cNvPr id="2" name="Group 1"/>
          <p:cNvGrpSpPr/>
          <p:nvPr/>
        </p:nvGrpSpPr>
        <p:grpSpPr>
          <a:xfrm>
            <a:off x="5992431" y="603897"/>
            <a:ext cx="5636845" cy="4398960"/>
            <a:chOff x="5212841" y="1084709"/>
            <a:chExt cx="2336080" cy="3299220"/>
          </a:xfrm>
        </p:grpSpPr>
        <p:sp>
          <p:nvSpPr>
            <p:cNvPr id="6" name="TextBox 5"/>
            <p:cNvSpPr txBox="1"/>
            <p:nvPr/>
          </p:nvSpPr>
          <p:spPr>
            <a:xfrm>
              <a:off x="5809289" y="1088301"/>
              <a:ext cx="1644765" cy="494462"/>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Surgery as a Gateway to Persistent Opioid Use;  Defining the  problem</a:t>
              </a:r>
            </a:p>
          </p:txBody>
        </p:sp>
        <p:sp>
          <p:nvSpPr>
            <p:cNvPr id="9" name="TextBox 8"/>
            <p:cNvSpPr txBox="1"/>
            <p:nvPr/>
          </p:nvSpPr>
          <p:spPr>
            <a:xfrm>
              <a:off x="5809289" y="1806234"/>
              <a:ext cx="1644765" cy="156005"/>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Opioids; From Friend to Foe</a:t>
              </a:r>
            </a:p>
          </p:txBody>
        </p:sp>
        <p:sp>
          <p:nvSpPr>
            <p:cNvPr id="12" name="TextBox 11"/>
            <p:cNvSpPr txBox="1"/>
            <p:nvPr/>
          </p:nvSpPr>
          <p:spPr>
            <a:xfrm>
              <a:off x="5809289" y="2411771"/>
              <a:ext cx="1644765" cy="156005"/>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Opioid Induced Hyperalgesia</a:t>
              </a:r>
            </a:p>
          </p:txBody>
        </p:sp>
        <p:sp>
          <p:nvSpPr>
            <p:cNvPr id="15" name="TextBox 14"/>
            <p:cNvSpPr txBox="1"/>
            <p:nvPr/>
          </p:nvSpPr>
          <p:spPr>
            <a:xfrm>
              <a:off x="5809289" y="2996320"/>
              <a:ext cx="1739632" cy="325234"/>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Adolescents/Young Adults as a uniquely Susceptible Group</a:t>
              </a:r>
            </a:p>
          </p:txBody>
        </p:sp>
        <p:sp>
          <p:nvSpPr>
            <p:cNvPr id="18" name="TextBox 17"/>
            <p:cNvSpPr txBox="1"/>
            <p:nvPr/>
          </p:nvSpPr>
          <p:spPr>
            <a:xfrm>
              <a:off x="5809289" y="3720237"/>
              <a:ext cx="1644765" cy="663692"/>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Multimodal analgesia; concept and implementation: Regional Anesthesia</a:t>
              </a:r>
            </a:p>
            <a:p>
              <a:pPr>
                <a:lnSpc>
                  <a:spcPct val="110000"/>
                </a:lnSpc>
              </a:pPr>
              <a:endParaRPr lang="en-US" sz="1333" b="1" spc="400" dirty="0">
                <a:solidFill>
                  <a:schemeClr val="bg1"/>
                </a:solidFill>
                <a:latin typeface="Myriad Pro Cond" panose="020B0506030403020204" pitchFamily="34" charset="0"/>
                <a:cs typeface="Poppins SemiBold" panose="02000000000000000000" pitchFamily="2" charset="0"/>
              </a:endParaRPr>
            </a:p>
          </p:txBody>
        </p:sp>
        <p:grpSp>
          <p:nvGrpSpPr>
            <p:cNvPr id="53" name="Group 52"/>
            <p:cNvGrpSpPr/>
            <p:nvPr/>
          </p:nvGrpSpPr>
          <p:grpSpPr>
            <a:xfrm>
              <a:off x="5212841" y="1084709"/>
              <a:ext cx="345738" cy="345738"/>
              <a:chOff x="4967307" y="1084709"/>
              <a:chExt cx="345738" cy="345738"/>
            </a:xfrm>
          </p:grpSpPr>
          <p:sp>
            <p:nvSpPr>
              <p:cNvPr id="8" name="Oval 7"/>
              <p:cNvSpPr/>
              <p:nvPr/>
            </p:nvSpPr>
            <p:spPr>
              <a:xfrm>
                <a:off x="4967307" y="1084709"/>
                <a:ext cx="345738" cy="345738"/>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7" name="TextBox 6"/>
              <p:cNvSpPr txBox="1"/>
              <p:nvPr/>
            </p:nvSpPr>
            <p:spPr>
              <a:xfrm>
                <a:off x="4979964" y="1165245"/>
                <a:ext cx="320425" cy="184666"/>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01</a:t>
                </a:r>
              </a:p>
            </p:txBody>
          </p:sp>
        </p:grpSp>
        <p:sp>
          <p:nvSpPr>
            <p:cNvPr id="11" name="Oval 10"/>
            <p:cNvSpPr/>
            <p:nvPr/>
          </p:nvSpPr>
          <p:spPr>
            <a:xfrm>
              <a:off x="5212841" y="1740817"/>
              <a:ext cx="345738" cy="345738"/>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10" name="TextBox 9"/>
            <p:cNvSpPr txBox="1"/>
            <p:nvPr/>
          </p:nvSpPr>
          <p:spPr>
            <a:xfrm>
              <a:off x="5225498" y="1821353"/>
              <a:ext cx="320425" cy="184666"/>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02</a:t>
              </a:r>
            </a:p>
          </p:txBody>
        </p:sp>
        <p:sp>
          <p:nvSpPr>
            <p:cNvPr id="14" name="Oval 13"/>
            <p:cNvSpPr/>
            <p:nvPr/>
          </p:nvSpPr>
          <p:spPr>
            <a:xfrm>
              <a:off x="5212841" y="2396926"/>
              <a:ext cx="345738" cy="345738"/>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13" name="TextBox 12"/>
            <p:cNvSpPr txBox="1"/>
            <p:nvPr/>
          </p:nvSpPr>
          <p:spPr>
            <a:xfrm>
              <a:off x="5225498" y="2477462"/>
              <a:ext cx="320425" cy="184666"/>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03</a:t>
              </a:r>
            </a:p>
          </p:txBody>
        </p:sp>
        <p:sp>
          <p:nvSpPr>
            <p:cNvPr id="17" name="Oval 16"/>
            <p:cNvSpPr/>
            <p:nvPr/>
          </p:nvSpPr>
          <p:spPr>
            <a:xfrm>
              <a:off x="5212841" y="3053035"/>
              <a:ext cx="345738" cy="345738"/>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16" name="TextBox 15"/>
            <p:cNvSpPr txBox="1"/>
            <p:nvPr/>
          </p:nvSpPr>
          <p:spPr>
            <a:xfrm>
              <a:off x="5225498" y="3133571"/>
              <a:ext cx="320425" cy="184666"/>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04</a:t>
              </a:r>
            </a:p>
          </p:txBody>
        </p:sp>
        <p:sp>
          <p:nvSpPr>
            <p:cNvPr id="20" name="Oval 19"/>
            <p:cNvSpPr/>
            <p:nvPr/>
          </p:nvSpPr>
          <p:spPr>
            <a:xfrm>
              <a:off x="5212841" y="3709143"/>
              <a:ext cx="345738" cy="34573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19" name="TextBox 18"/>
            <p:cNvSpPr txBox="1"/>
            <p:nvPr/>
          </p:nvSpPr>
          <p:spPr>
            <a:xfrm>
              <a:off x="5225498" y="3789679"/>
              <a:ext cx="320425" cy="184666"/>
            </a:xfrm>
            <a:prstGeom prst="rect">
              <a:avLst/>
            </a:prstGeom>
            <a:noFill/>
            <a:ln>
              <a:noFill/>
            </a:ln>
          </p:spPr>
          <p:txBody>
            <a:bodyPr wrap="square" lIns="0" tIns="0" rIns="0" bIns="0" rtlCol="0">
              <a:spAutoFit/>
            </a:bodyPr>
            <a:lstStyle/>
            <a:p>
              <a:pPr algn="ctr"/>
              <a:r>
                <a:rPr lang="en-US" sz="1600" b="1" spc="400" dirty="0">
                  <a:latin typeface="Myriad Pro Cond" panose="020B0506030403020204" pitchFamily="34" charset="0"/>
                  <a:cs typeface="Poppins SemiBold" panose="02000000000000000000" pitchFamily="2" charset="0"/>
                </a:rPr>
                <a:t>05</a:t>
              </a:r>
            </a:p>
          </p:txBody>
        </p:sp>
        <p:cxnSp>
          <p:nvCxnSpPr>
            <p:cNvPr id="34" name="Straight Connector 33"/>
            <p:cNvCxnSpPr>
              <a:stCxn id="8" idx="4"/>
              <a:endCxn id="11" idx="0"/>
            </p:cNvCxnSpPr>
            <p:nvPr/>
          </p:nvCxnSpPr>
          <p:spPr>
            <a:xfrm>
              <a:off x="5385710" y="1430447"/>
              <a:ext cx="0" cy="3103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1" idx="4"/>
              <a:endCxn id="14" idx="0"/>
            </p:cNvCxnSpPr>
            <p:nvPr/>
          </p:nvCxnSpPr>
          <p:spPr>
            <a:xfrm>
              <a:off x="5385710" y="2086555"/>
              <a:ext cx="0" cy="3103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4" idx="4"/>
              <a:endCxn id="17" idx="0"/>
            </p:cNvCxnSpPr>
            <p:nvPr/>
          </p:nvCxnSpPr>
          <p:spPr>
            <a:xfrm>
              <a:off x="5385710" y="2742664"/>
              <a:ext cx="0" cy="3103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7" idx="4"/>
              <a:endCxn id="20" idx="0"/>
            </p:cNvCxnSpPr>
            <p:nvPr/>
          </p:nvCxnSpPr>
          <p:spPr>
            <a:xfrm>
              <a:off x="5385710" y="3398773"/>
              <a:ext cx="0" cy="3103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BB8E2770-12AF-D34D-9824-373A35618290}"/>
              </a:ext>
            </a:extLst>
          </p:cNvPr>
          <p:cNvSpPr/>
          <p:nvPr/>
        </p:nvSpPr>
        <p:spPr>
          <a:xfrm>
            <a:off x="5992432" y="4977952"/>
            <a:ext cx="834249" cy="460984"/>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26" name="TextBox 25">
            <a:extLst>
              <a:ext uri="{FF2B5EF4-FFF2-40B4-BE49-F238E27FC236}">
                <a16:creationId xmlns:a16="http://schemas.microsoft.com/office/drawing/2014/main" id="{2B400BD7-513C-974B-9CC4-48C7EB110A2E}"/>
              </a:ext>
            </a:extLst>
          </p:cNvPr>
          <p:cNvSpPr txBox="1"/>
          <p:nvPr/>
        </p:nvSpPr>
        <p:spPr>
          <a:xfrm>
            <a:off x="6022973" y="5085334"/>
            <a:ext cx="773169" cy="246221"/>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06</a:t>
            </a:r>
          </a:p>
        </p:txBody>
      </p:sp>
      <p:cxnSp>
        <p:nvCxnSpPr>
          <p:cNvPr id="27" name="Straight Connector 26">
            <a:extLst>
              <a:ext uri="{FF2B5EF4-FFF2-40B4-BE49-F238E27FC236}">
                <a16:creationId xmlns:a16="http://schemas.microsoft.com/office/drawing/2014/main" id="{01E8C828-9F9B-DD43-A48E-5F109E72DE6A}"/>
              </a:ext>
            </a:extLst>
          </p:cNvPr>
          <p:cNvCxnSpPr>
            <a:endCxn id="25" idx="0"/>
          </p:cNvCxnSpPr>
          <p:nvPr/>
        </p:nvCxnSpPr>
        <p:spPr>
          <a:xfrm>
            <a:off x="6409555" y="4564125"/>
            <a:ext cx="0" cy="4138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4A2032B-1AA6-2D4E-BAB5-AEC0570DCA68}"/>
              </a:ext>
            </a:extLst>
          </p:cNvPr>
          <p:cNvSpPr/>
          <p:nvPr/>
        </p:nvSpPr>
        <p:spPr>
          <a:xfrm>
            <a:off x="6022973" y="5852763"/>
            <a:ext cx="834249" cy="460984"/>
          </a:xfrm>
          <a:prstGeom prst="ellipse">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latin typeface="Myriad Pro Cond" panose="020B0506030403020204" pitchFamily="34" charset="0"/>
            </a:endParaRPr>
          </a:p>
        </p:txBody>
      </p:sp>
      <p:sp>
        <p:nvSpPr>
          <p:cNvPr id="29" name="TextBox 28">
            <a:extLst>
              <a:ext uri="{FF2B5EF4-FFF2-40B4-BE49-F238E27FC236}">
                <a16:creationId xmlns:a16="http://schemas.microsoft.com/office/drawing/2014/main" id="{FA4212A6-AFF8-5242-BFE0-E6616F3B120B}"/>
              </a:ext>
            </a:extLst>
          </p:cNvPr>
          <p:cNvSpPr txBox="1"/>
          <p:nvPr/>
        </p:nvSpPr>
        <p:spPr>
          <a:xfrm>
            <a:off x="6053514" y="5960145"/>
            <a:ext cx="773169" cy="246221"/>
          </a:xfrm>
          <a:prstGeom prst="rect">
            <a:avLst/>
          </a:prstGeom>
          <a:noFill/>
          <a:ln>
            <a:noFill/>
          </a:ln>
        </p:spPr>
        <p:txBody>
          <a:bodyPr wrap="square" lIns="0" tIns="0" rIns="0" bIns="0" rtlCol="0">
            <a:spAutoFit/>
          </a:bodyPr>
          <a:lstStyle/>
          <a:p>
            <a:pPr algn="ctr"/>
            <a:r>
              <a:rPr lang="en-US" sz="1600" b="1" spc="400" dirty="0">
                <a:solidFill>
                  <a:schemeClr val="bg1"/>
                </a:solidFill>
                <a:latin typeface="Myriad Pro Cond" panose="020B0506030403020204" pitchFamily="34" charset="0"/>
                <a:cs typeface="Poppins SemiBold" panose="02000000000000000000" pitchFamily="2" charset="0"/>
              </a:rPr>
              <a:t>07</a:t>
            </a:r>
          </a:p>
        </p:txBody>
      </p:sp>
      <p:cxnSp>
        <p:nvCxnSpPr>
          <p:cNvPr id="30" name="Straight Connector 29">
            <a:extLst>
              <a:ext uri="{FF2B5EF4-FFF2-40B4-BE49-F238E27FC236}">
                <a16:creationId xmlns:a16="http://schemas.microsoft.com/office/drawing/2014/main" id="{65298667-711E-4242-BD5C-E8AAA4E45BD8}"/>
              </a:ext>
            </a:extLst>
          </p:cNvPr>
          <p:cNvCxnSpPr>
            <a:endCxn id="28" idx="0"/>
          </p:cNvCxnSpPr>
          <p:nvPr/>
        </p:nvCxnSpPr>
        <p:spPr>
          <a:xfrm>
            <a:off x="6440096" y="5438936"/>
            <a:ext cx="0" cy="4138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C9D00DE-739F-C94C-9970-19EAD254A8C7}"/>
              </a:ext>
            </a:extLst>
          </p:cNvPr>
          <p:cNvSpPr txBox="1"/>
          <p:nvPr/>
        </p:nvSpPr>
        <p:spPr>
          <a:xfrm>
            <a:off x="7431630" y="5057409"/>
            <a:ext cx="3968736" cy="659283"/>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Multimodal analgesia; concept and implementation: NSAIDs</a:t>
            </a:r>
          </a:p>
          <a:p>
            <a:pPr>
              <a:lnSpc>
                <a:spcPct val="110000"/>
              </a:lnSpc>
            </a:pPr>
            <a:endParaRPr lang="en-US" sz="1333" b="1" spc="400" dirty="0">
              <a:solidFill>
                <a:schemeClr val="bg1"/>
              </a:solidFill>
              <a:latin typeface="Myriad Pro Cond" panose="020B0506030403020204" pitchFamily="34" charset="0"/>
              <a:cs typeface="Poppins SemiBold" panose="02000000000000000000" pitchFamily="2" charset="0"/>
            </a:endParaRPr>
          </a:p>
        </p:txBody>
      </p:sp>
      <p:sp>
        <p:nvSpPr>
          <p:cNvPr id="32" name="TextBox 31">
            <a:extLst>
              <a:ext uri="{FF2B5EF4-FFF2-40B4-BE49-F238E27FC236}">
                <a16:creationId xmlns:a16="http://schemas.microsoft.com/office/drawing/2014/main" id="{7722679D-0281-8043-8BD4-A2D2B04207B2}"/>
              </a:ext>
            </a:extLst>
          </p:cNvPr>
          <p:cNvSpPr txBox="1"/>
          <p:nvPr/>
        </p:nvSpPr>
        <p:spPr>
          <a:xfrm>
            <a:off x="7431630" y="5753613"/>
            <a:ext cx="4423485" cy="659283"/>
          </a:xfrm>
          <a:prstGeom prst="rect">
            <a:avLst/>
          </a:prstGeom>
          <a:noFill/>
        </p:spPr>
        <p:txBody>
          <a:bodyPr wrap="square" lIns="0" tIns="0" rIns="0" bIns="0" rtlCol="0">
            <a:spAutoFit/>
          </a:bodyPr>
          <a:lstStyle/>
          <a:p>
            <a:pPr>
              <a:lnSpc>
                <a:spcPct val="110000"/>
              </a:lnSpc>
            </a:pPr>
            <a:r>
              <a:rPr lang="en-US" sz="1333" b="1" spc="400" dirty="0">
                <a:solidFill>
                  <a:schemeClr val="bg1"/>
                </a:solidFill>
                <a:latin typeface="Myriad Pro Cond" panose="020B0506030403020204" pitchFamily="34" charset="0"/>
                <a:cs typeface="Poppins SemiBold" panose="02000000000000000000" pitchFamily="2" charset="0"/>
              </a:rPr>
              <a:t>Developing a Pain Management Plan: Responsible Follow-up&amp; Transition of Care From Surgery</a:t>
            </a:r>
          </a:p>
        </p:txBody>
      </p:sp>
    </p:spTree>
    <p:extLst>
      <p:ext uri="{BB962C8B-B14F-4D97-AF65-F5344CB8AC3E}">
        <p14:creationId xmlns:p14="http://schemas.microsoft.com/office/powerpoint/2010/main" val="924223938"/>
      </p:ext>
    </p:extLst>
  </p:cSld>
  <p:clrMapOvr>
    <a:masterClrMapping/>
  </p:clrMapOvr>
  <p:transition spd="slow"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 b="4065"/>
          <a:stretch/>
        </p:blipFill>
        <p:spPr>
          <a:xfrm>
            <a:off x="1200923"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2" name="TextBox 1">
            <a:extLst>
              <a:ext uri="{FF2B5EF4-FFF2-40B4-BE49-F238E27FC236}">
                <a16:creationId xmlns:a16="http://schemas.microsoft.com/office/drawing/2014/main" id="{2E47842A-BE4C-C849-942F-3472BA458A0A}"/>
              </a:ext>
            </a:extLst>
          </p:cNvPr>
          <p:cNvSpPr txBox="1"/>
          <p:nvPr/>
        </p:nvSpPr>
        <p:spPr>
          <a:xfrm>
            <a:off x="6833287" y="4677033"/>
            <a:ext cx="4330785" cy="369332"/>
          </a:xfrm>
          <a:prstGeom prst="rect">
            <a:avLst/>
          </a:prstGeom>
          <a:noFill/>
        </p:spPr>
        <p:txBody>
          <a:bodyPr wrap="square" rtlCol="0">
            <a:spAutoFit/>
          </a:bodyPr>
          <a:lstStyle/>
          <a:p>
            <a:r>
              <a:rPr lang="en-US" b="1" dirty="0">
                <a:solidFill>
                  <a:schemeClr val="bg1"/>
                </a:solidFill>
              </a:rPr>
              <a:t>Rear Admiral Grace Murray Hopper, USN</a:t>
            </a:r>
          </a:p>
        </p:txBody>
      </p:sp>
    </p:spTree>
    <p:extLst>
      <p:ext uri="{BB962C8B-B14F-4D97-AF65-F5344CB8AC3E}">
        <p14:creationId xmlns:p14="http://schemas.microsoft.com/office/powerpoint/2010/main" val="219337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D4FA6D-2203-E44E-B752-6A21A8CE4EE1}"/>
              </a:ext>
            </a:extLst>
          </p:cNvPr>
          <p:cNvPicPr>
            <a:picLocks noChangeAspect="1"/>
          </p:cNvPicPr>
          <p:nvPr/>
        </p:nvPicPr>
        <p:blipFill rotWithShape="1">
          <a:blip r:embed="rId3"/>
          <a:srcRect r="289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0FF771-80F3-664A-ACA0-E2ADFF123E6B}"/>
              </a:ext>
            </a:extLst>
          </p:cNvPr>
          <p:cNvSpPr>
            <a:spLocks noGrp="1"/>
          </p:cNvSpPr>
          <p:nvPr>
            <p:ph type="title"/>
          </p:nvPr>
        </p:nvSpPr>
        <p:spPr>
          <a:xfrm>
            <a:off x="371094" y="943288"/>
            <a:ext cx="4259521" cy="1124712"/>
          </a:xfrm>
        </p:spPr>
        <p:txBody>
          <a:bodyPr anchor="b">
            <a:noAutofit/>
          </a:bodyPr>
          <a:lstStyle/>
          <a:p>
            <a:r>
              <a:rPr lang="en-US" sz="3600" dirty="0">
                <a:solidFill>
                  <a:schemeClr val="accent1">
                    <a:lumMod val="75000"/>
                  </a:schemeClr>
                </a:solidFill>
              </a:rPr>
              <a:t>Surgical hesitation/barriers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960A9D-5552-424D-816F-95BCD6C9C395}"/>
              </a:ext>
            </a:extLst>
          </p:cNvPr>
          <p:cNvSpPr>
            <a:spLocks noGrp="1"/>
          </p:cNvSpPr>
          <p:nvPr>
            <p:ph idx="1"/>
          </p:nvPr>
        </p:nvSpPr>
        <p:spPr>
          <a:xfrm>
            <a:off x="371094" y="2718054"/>
            <a:ext cx="5162198" cy="3207258"/>
          </a:xfrm>
        </p:spPr>
        <p:txBody>
          <a:bodyPr anchor="t">
            <a:noAutofit/>
          </a:bodyPr>
          <a:lstStyle/>
          <a:p>
            <a:r>
              <a:rPr lang="en-US" sz="2400" dirty="0">
                <a:solidFill>
                  <a:schemeClr val="accent1">
                    <a:lumMod val="75000"/>
                  </a:schemeClr>
                </a:solidFill>
              </a:rPr>
              <a:t>“Regional anesthesia induction takes too long, it slows me down” – Surgeon</a:t>
            </a:r>
          </a:p>
          <a:p>
            <a:pPr lvl="1"/>
            <a:r>
              <a:rPr lang="en-US" dirty="0">
                <a:solidFill>
                  <a:schemeClr val="accent1">
                    <a:lumMod val="75000"/>
                  </a:schemeClr>
                </a:solidFill>
              </a:rPr>
              <a:t>5-10 minute induction times reduced to zero with proper workflows</a:t>
            </a:r>
          </a:p>
          <a:p>
            <a:pPr marL="457200" lvl="1" indent="0">
              <a:buNone/>
            </a:pPr>
            <a:endParaRPr lang="en-US" dirty="0">
              <a:solidFill>
                <a:schemeClr val="accent1">
                  <a:lumMod val="75000"/>
                </a:schemeClr>
              </a:solidFill>
            </a:endParaRPr>
          </a:p>
          <a:p>
            <a:pPr lvl="1"/>
            <a:r>
              <a:rPr lang="en-US" dirty="0">
                <a:solidFill>
                  <a:schemeClr val="accent1">
                    <a:lumMod val="75000"/>
                  </a:schemeClr>
                </a:solidFill>
              </a:rPr>
              <a:t>Efficacy:  “they don’t work”</a:t>
            </a:r>
          </a:p>
          <a:p>
            <a:pPr marL="457200" lvl="1" indent="0">
              <a:buNone/>
            </a:pPr>
            <a:endParaRPr lang="en-US" dirty="0">
              <a:solidFill>
                <a:schemeClr val="accent1">
                  <a:lumMod val="75000"/>
                </a:schemeClr>
              </a:solidFill>
            </a:endParaRPr>
          </a:p>
          <a:p>
            <a:pPr lvl="1"/>
            <a:r>
              <a:rPr lang="en-US" dirty="0">
                <a:solidFill>
                  <a:schemeClr val="accent1">
                    <a:lumMod val="75000"/>
                  </a:schemeClr>
                </a:solidFill>
              </a:rPr>
              <a:t>Complications: “nerve damage”</a:t>
            </a:r>
          </a:p>
        </p:txBody>
      </p:sp>
    </p:spTree>
    <p:extLst>
      <p:ext uri="{BB962C8B-B14F-4D97-AF65-F5344CB8AC3E}">
        <p14:creationId xmlns:p14="http://schemas.microsoft.com/office/powerpoint/2010/main" val="2791961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octor talking to a patient&#10;&#10;Description automatically generated">
            <a:extLst>
              <a:ext uri="{FF2B5EF4-FFF2-40B4-BE49-F238E27FC236}">
                <a16:creationId xmlns:a16="http://schemas.microsoft.com/office/drawing/2014/main" id="{7F68D5A0-F130-A041-8627-4B3DE72B66B3}"/>
              </a:ext>
            </a:extLst>
          </p:cNvPr>
          <p:cNvPicPr>
            <a:picLocks noChangeAspect="1"/>
          </p:cNvPicPr>
          <p:nvPr/>
        </p:nvPicPr>
        <p:blipFill rotWithShape="1">
          <a:blip r:embed="rId2">
            <a:alphaModFix/>
          </a:blip>
          <a:srcRect r="2" b="1956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ABD3CAD-3268-4947-A322-202DB7B1F2D1}"/>
              </a:ext>
            </a:extLst>
          </p:cNvPr>
          <p:cNvSpPr>
            <a:spLocks noGrp="1"/>
          </p:cNvSpPr>
          <p:nvPr>
            <p:ph type="title"/>
          </p:nvPr>
        </p:nvSpPr>
        <p:spPr>
          <a:xfrm>
            <a:off x="804998" y="798445"/>
            <a:ext cx="4803636" cy="1311664"/>
          </a:xfrm>
        </p:spPr>
        <p:txBody>
          <a:bodyPr>
            <a:normAutofit/>
          </a:bodyPr>
          <a:lstStyle/>
          <a:p>
            <a:r>
              <a:rPr lang="en-US" dirty="0">
                <a:solidFill>
                  <a:schemeClr val="accent1">
                    <a:lumMod val="75000"/>
                  </a:schemeClr>
                </a:solidFill>
              </a:rPr>
              <a:t>Patient Misconceptions</a:t>
            </a:r>
          </a:p>
        </p:txBody>
      </p:sp>
      <p:sp>
        <p:nvSpPr>
          <p:cNvPr id="3" name="Content Placeholder 2">
            <a:extLst>
              <a:ext uri="{FF2B5EF4-FFF2-40B4-BE49-F238E27FC236}">
                <a16:creationId xmlns:a16="http://schemas.microsoft.com/office/drawing/2014/main" id="{072FAB4C-3A86-0D42-B140-E12BEFBC1708}"/>
              </a:ext>
            </a:extLst>
          </p:cNvPr>
          <p:cNvSpPr>
            <a:spLocks noGrp="1"/>
          </p:cNvSpPr>
          <p:nvPr>
            <p:ph idx="1"/>
          </p:nvPr>
        </p:nvSpPr>
        <p:spPr>
          <a:xfrm>
            <a:off x="804997" y="2272143"/>
            <a:ext cx="4706803" cy="3788830"/>
          </a:xfrm>
        </p:spPr>
        <p:txBody>
          <a:bodyPr anchor="ctr">
            <a:normAutofit/>
          </a:bodyPr>
          <a:lstStyle/>
          <a:p>
            <a:r>
              <a:rPr lang="en-US" sz="2000" dirty="0">
                <a:solidFill>
                  <a:schemeClr val="accent1">
                    <a:lumMod val="75000"/>
                  </a:schemeClr>
                </a:solidFill>
              </a:rPr>
              <a:t>Nerve Damage? </a:t>
            </a:r>
          </a:p>
          <a:p>
            <a:pPr lvl="1"/>
            <a:r>
              <a:rPr lang="en-US" sz="2000" dirty="0">
                <a:solidFill>
                  <a:schemeClr val="accent1">
                    <a:lumMod val="75000"/>
                  </a:schemeClr>
                </a:solidFill>
              </a:rPr>
              <a:t>Adult:        incidence 1.5/10,000</a:t>
            </a:r>
          </a:p>
          <a:p>
            <a:pPr lvl="1"/>
            <a:r>
              <a:rPr lang="en-US" sz="2000" dirty="0">
                <a:solidFill>
                  <a:schemeClr val="accent1">
                    <a:lumMod val="75000"/>
                  </a:schemeClr>
                </a:solidFill>
              </a:rPr>
              <a:t>Pediatric:	Less than 1/100,000</a:t>
            </a:r>
          </a:p>
          <a:p>
            <a:pPr marL="457200" lvl="1" indent="0">
              <a:buNone/>
            </a:pPr>
            <a:endParaRPr lang="en-US" sz="2000" dirty="0">
              <a:solidFill>
                <a:schemeClr val="accent1">
                  <a:lumMod val="75000"/>
                </a:schemeClr>
              </a:solidFill>
            </a:endParaRPr>
          </a:p>
          <a:p>
            <a:endParaRPr lang="en-US" sz="2000" dirty="0">
              <a:solidFill>
                <a:schemeClr val="accent1">
                  <a:lumMod val="75000"/>
                </a:schemeClr>
              </a:solidFill>
            </a:endParaRPr>
          </a:p>
          <a:p>
            <a:r>
              <a:rPr lang="en-US" sz="2000" dirty="0">
                <a:solidFill>
                  <a:schemeClr val="accent1">
                    <a:lumMod val="75000"/>
                  </a:schemeClr>
                </a:solidFill>
              </a:rPr>
              <a:t>Being awake for the block procedure, is it painful? </a:t>
            </a:r>
          </a:p>
          <a:p>
            <a:pPr lvl="1"/>
            <a:r>
              <a:rPr lang="en-US" sz="2000" dirty="0">
                <a:solidFill>
                  <a:schemeClr val="accent1">
                    <a:lumMod val="75000"/>
                  </a:schemeClr>
                </a:solidFill>
              </a:rPr>
              <a:t>Patients are sedated</a:t>
            </a:r>
          </a:p>
          <a:p>
            <a:pPr lvl="1"/>
            <a:r>
              <a:rPr lang="en-US" sz="2000" dirty="0">
                <a:solidFill>
                  <a:schemeClr val="accent1">
                    <a:lumMod val="75000"/>
                  </a:schemeClr>
                </a:solidFill>
              </a:rPr>
              <a:t>About as painful as an uncomplicated IV placement</a:t>
            </a:r>
          </a:p>
          <a:p>
            <a:pPr lvl="1"/>
            <a:endParaRPr lang="en-US" sz="2000" dirty="0">
              <a:solidFill>
                <a:srgbClr val="000000"/>
              </a:solidFill>
            </a:endParaRPr>
          </a:p>
        </p:txBody>
      </p:sp>
    </p:spTree>
    <p:extLst>
      <p:ext uri="{BB962C8B-B14F-4D97-AF65-F5344CB8AC3E}">
        <p14:creationId xmlns:p14="http://schemas.microsoft.com/office/powerpoint/2010/main" val="1005220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F242-F9C8-0B49-94C5-DC9541A7E390}"/>
              </a:ext>
            </a:extLst>
          </p:cNvPr>
          <p:cNvSpPr>
            <a:spLocks noGrp="1"/>
          </p:cNvSpPr>
          <p:nvPr>
            <p:ph type="title"/>
          </p:nvPr>
        </p:nvSpPr>
        <p:spPr/>
        <p:txBody>
          <a:bodyPr/>
          <a:lstStyle/>
          <a:p>
            <a:r>
              <a:rPr lang="en-US" dirty="0">
                <a:solidFill>
                  <a:schemeClr val="accent1">
                    <a:lumMod val="75000"/>
                  </a:schemeClr>
                </a:solidFill>
              </a:rPr>
              <a:t>Post-operative Neurologic Symptoms</a:t>
            </a:r>
          </a:p>
        </p:txBody>
      </p:sp>
      <p:sp>
        <p:nvSpPr>
          <p:cNvPr id="3" name="Content Placeholder 2">
            <a:extLst>
              <a:ext uri="{FF2B5EF4-FFF2-40B4-BE49-F238E27FC236}">
                <a16:creationId xmlns:a16="http://schemas.microsoft.com/office/drawing/2014/main" id="{299A4AAA-88CA-7544-AC7C-9A761F35A8A5}"/>
              </a:ext>
            </a:extLst>
          </p:cNvPr>
          <p:cNvSpPr>
            <a:spLocks noGrp="1"/>
          </p:cNvSpPr>
          <p:nvPr>
            <p:ph idx="1"/>
          </p:nvPr>
        </p:nvSpPr>
        <p:spPr/>
        <p:txBody>
          <a:bodyPr/>
          <a:lstStyle/>
          <a:p>
            <a:r>
              <a:rPr lang="en-US" dirty="0">
                <a:solidFill>
                  <a:schemeClr val="accent1">
                    <a:lumMod val="75000"/>
                  </a:schemeClr>
                </a:solidFill>
              </a:rPr>
              <a:t>Neurologic abnormality  at/or beyond 12 months after surgery</a:t>
            </a:r>
          </a:p>
          <a:p>
            <a:pPr lvl="1"/>
            <a:r>
              <a:rPr lang="en-US" dirty="0">
                <a:solidFill>
                  <a:schemeClr val="accent1">
                    <a:lumMod val="75000"/>
                  </a:schemeClr>
                </a:solidFill>
              </a:rPr>
              <a:t>.029-.2%</a:t>
            </a:r>
          </a:p>
          <a:p>
            <a:pPr marL="457200" lvl="1" indent="0">
              <a:buNone/>
            </a:pPr>
            <a:endParaRPr lang="en-US" dirty="0">
              <a:solidFill>
                <a:schemeClr val="accent1">
                  <a:lumMod val="75000"/>
                </a:schemeClr>
              </a:solidFill>
            </a:endParaRPr>
          </a:p>
          <a:p>
            <a:r>
              <a:rPr lang="en-US" dirty="0">
                <a:solidFill>
                  <a:schemeClr val="accent1">
                    <a:lumMod val="75000"/>
                  </a:schemeClr>
                </a:solidFill>
              </a:rPr>
              <a:t>9X more likely to be from non-anesthesia-related cause than from nerve block</a:t>
            </a:r>
          </a:p>
          <a:p>
            <a:endParaRPr lang="en-US" dirty="0">
              <a:solidFill>
                <a:schemeClr val="accent1">
                  <a:lumMod val="75000"/>
                </a:schemeClr>
              </a:solidFill>
            </a:endParaRPr>
          </a:p>
          <a:p>
            <a:r>
              <a:rPr lang="en-US" dirty="0">
                <a:solidFill>
                  <a:schemeClr val="accent1">
                    <a:lumMod val="75000"/>
                  </a:schemeClr>
                </a:solidFill>
              </a:rPr>
              <a:t>Orthopedic surgery: high risk of post-operative neurologic symptoms</a:t>
            </a:r>
          </a:p>
        </p:txBody>
      </p:sp>
    </p:spTree>
    <p:extLst>
      <p:ext uri="{BB962C8B-B14F-4D97-AF65-F5344CB8AC3E}">
        <p14:creationId xmlns:p14="http://schemas.microsoft.com/office/powerpoint/2010/main" val="3219134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6CF5-7AAC-3E40-A6FE-0595A17FA8CF}"/>
              </a:ext>
            </a:extLst>
          </p:cNvPr>
          <p:cNvSpPr>
            <a:spLocks noGrp="1"/>
          </p:cNvSpPr>
          <p:nvPr>
            <p:ph type="title"/>
          </p:nvPr>
        </p:nvSpPr>
        <p:spPr>
          <a:xfrm>
            <a:off x="4941535" y="640081"/>
            <a:ext cx="6610383" cy="3497021"/>
          </a:xfrm>
          <a:noFill/>
        </p:spPr>
        <p:txBody>
          <a:bodyPr vert="horz" lIns="91440" tIns="45720" rIns="91440" bIns="45720" rtlCol="0" anchor="b">
            <a:normAutofit/>
          </a:bodyPr>
          <a:lstStyle/>
          <a:p>
            <a:r>
              <a:rPr lang="en-US" sz="6000" dirty="0">
                <a:solidFill>
                  <a:schemeClr val="accent1">
                    <a:lumMod val="75000"/>
                  </a:schemeClr>
                </a:solidFill>
              </a:rPr>
              <a:t>Transient Neurologic Symptoms</a:t>
            </a:r>
          </a:p>
        </p:txBody>
      </p:sp>
      <p:pic>
        <p:nvPicPr>
          <p:cNvPr id="5" name="Content Placeholder 4">
            <a:extLst>
              <a:ext uri="{FF2B5EF4-FFF2-40B4-BE49-F238E27FC236}">
                <a16:creationId xmlns:a16="http://schemas.microsoft.com/office/drawing/2014/main" id="{0D8ECB91-8340-0346-91AF-F3A054FAD74E}"/>
              </a:ext>
            </a:extLst>
          </p:cNvPr>
          <p:cNvPicPr>
            <a:picLocks noGrp="1" noChangeAspect="1"/>
          </p:cNvPicPr>
          <p:nvPr>
            <p:ph idx="1"/>
          </p:nvPr>
        </p:nvPicPr>
        <p:blipFill rotWithShape="1">
          <a:blip r:embed="rId2"/>
          <a:srcRect t="6236"/>
          <a:stretch/>
        </p:blipFill>
        <p:spPr>
          <a:xfrm>
            <a:off x="105508" y="105507"/>
            <a:ext cx="3721255" cy="6670431"/>
          </a:xfrm>
          <a:prstGeom prst="rect">
            <a:avLst/>
          </a:prstGeom>
          <a:effectLst/>
        </p:spPr>
      </p:pic>
    </p:spTree>
    <p:extLst>
      <p:ext uri="{BB962C8B-B14F-4D97-AF65-F5344CB8AC3E}">
        <p14:creationId xmlns:p14="http://schemas.microsoft.com/office/powerpoint/2010/main" val="290149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D34C-67A2-9444-BC6B-B6DFE4E7C510}"/>
              </a:ext>
            </a:extLst>
          </p:cNvPr>
          <p:cNvSpPr>
            <a:spLocks noGrp="1"/>
          </p:cNvSpPr>
          <p:nvPr>
            <p:ph type="title"/>
          </p:nvPr>
        </p:nvSpPr>
        <p:spPr/>
        <p:txBody>
          <a:bodyPr/>
          <a:lstStyle/>
          <a:p>
            <a:r>
              <a:rPr lang="en-US" dirty="0">
                <a:solidFill>
                  <a:schemeClr val="bg2">
                    <a:lumMod val="25000"/>
                  </a:schemeClr>
                </a:solidFill>
              </a:rPr>
              <a:t>Empowering the PCPs &amp; Patients/Families</a:t>
            </a:r>
          </a:p>
        </p:txBody>
      </p:sp>
      <p:sp>
        <p:nvSpPr>
          <p:cNvPr id="3" name="Content Placeholder 2">
            <a:extLst>
              <a:ext uri="{FF2B5EF4-FFF2-40B4-BE49-F238E27FC236}">
                <a16:creationId xmlns:a16="http://schemas.microsoft.com/office/drawing/2014/main" id="{0181165C-CCCB-9C41-A81A-D172AEC2DCC3}"/>
              </a:ext>
            </a:extLst>
          </p:cNvPr>
          <p:cNvSpPr>
            <a:spLocks noGrp="1"/>
          </p:cNvSpPr>
          <p:nvPr>
            <p:ph idx="1"/>
          </p:nvPr>
        </p:nvSpPr>
        <p:spPr/>
        <p:txBody>
          <a:bodyPr>
            <a:normAutofit lnSpcReduction="10000"/>
          </a:bodyPr>
          <a:lstStyle/>
          <a:p>
            <a:pPr marL="0" indent="0">
              <a:buNone/>
            </a:pPr>
            <a:r>
              <a:rPr lang="en-US" dirty="0">
                <a:solidFill>
                  <a:srgbClr val="00B0F0"/>
                </a:solidFill>
              </a:rPr>
              <a:t>PCPs and their multidisciplinary team are essential!</a:t>
            </a:r>
          </a:p>
          <a:p>
            <a:pPr lvl="1"/>
            <a:r>
              <a:rPr lang="en-US" dirty="0">
                <a:solidFill>
                  <a:schemeClr val="bg2">
                    <a:lumMod val="25000"/>
                  </a:schemeClr>
                </a:solidFill>
              </a:rPr>
              <a:t>Empower patients and parents to advocate for what’s best</a:t>
            </a:r>
          </a:p>
          <a:p>
            <a:pPr lvl="1"/>
            <a:r>
              <a:rPr lang="en-US" dirty="0">
                <a:solidFill>
                  <a:schemeClr val="bg2">
                    <a:lumMod val="25000"/>
                  </a:schemeClr>
                </a:solidFill>
              </a:rPr>
              <a:t>3-5 day </a:t>
            </a:r>
            <a:r>
              <a:rPr lang="en-US" b="1" dirty="0">
                <a:solidFill>
                  <a:schemeClr val="bg2">
                    <a:lumMod val="25000"/>
                  </a:schemeClr>
                </a:solidFill>
              </a:rPr>
              <a:t>Post-surgical Transition to opioid-free / opioid sparing analgesia</a:t>
            </a:r>
          </a:p>
          <a:p>
            <a:pPr lvl="1"/>
            <a:r>
              <a:rPr lang="en-US" dirty="0">
                <a:solidFill>
                  <a:schemeClr val="bg2">
                    <a:lumMod val="25000"/>
                  </a:schemeClr>
                </a:solidFill>
              </a:rPr>
              <a:t>Education and patient materials are essential</a:t>
            </a:r>
          </a:p>
          <a:p>
            <a:pPr marL="457200" lvl="1" indent="0">
              <a:buNone/>
            </a:pPr>
            <a:endParaRPr lang="en-US" dirty="0"/>
          </a:p>
          <a:p>
            <a:pPr marL="0" lvl="1" indent="0">
              <a:lnSpc>
                <a:spcPct val="100000"/>
              </a:lnSpc>
              <a:spcBef>
                <a:spcPts val="1000"/>
              </a:spcBef>
              <a:buNone/>
            </a:pPr>
            <a:r>
              <a:rPr lang="en-US" sz="2800" dirty="0">
                <a:solidFill>
                  <a:srgbClr val="00B0F0"/>
                </a:solidFill>
              </a:rPr>
              <a:t>Patients / Parents / Family</a:t>
            </a:r>
          </a:p>
          <a:p>
            <a:pPr lvl="1"/>
            <a:r>
              <a:rPr lang="en-US" dirty="0">
                <a:solidFill>
                  <a:schemeClr val="bg2">
                    <a:lumMod val="25000"/>
                  </a:schemeClr>
                </a:solidFill>
              </a:rPr>
              <a:t>Empowered by PCP Team</a:t>
            </a:r>
          </a:p>
          <a:p>
            <a:pPr lvl="1"/>
            <a:r>
              <a:rPr lang="en-US" dirty="0">
                <a:solidFill>
                  <a:schemeClr val="bg2">
                    <a:lumMod val="25000"/>
                  </a:schemeClr>
                </a:solidFill>
              </a:rPr>
              <a:t>Equipped with 3-5 talking points for surgeon and anesthesiologist</a:t>
            </a:r>
          </a:p>
          <a:p>
            <a:pPr lvl="1"/>
            <a:r>
              <a:rPr lang="en-US" dirty="0">
                <a:solidFill>
                  <a:schemeClr val="bg2">
                    <a:lumMod val="25000"/>
                  </a:schemeClr>
                </a:solidFill>
              </a:rPr>
              <a:t>Understand reasonable expectations for pain and recovery</a:t>
            </a:r>
          </a:p>
          <a:p>
            <a:pPr lvl="1"/>
            <a:r>
              <a:rPr lang="en-US" dirty="0">
                <a:solidFill>
                  <a:schemeClr val="bg2">
                    <a:lumMod val="25000"/>
                  </a:schemeClr>
                </a:solidFill>
              </a:rPr>
              <a:t>Understand transition to non opioid analgesia within 3-5 days post-op</a:t>
            </a:r>
          </a:p>
          <a:p>
            <a:pPr lvl="1"/>
            <a:r>
              <a:rPr lang="en-US" dirty="0">
                <a:solidFill>
                  <a:schemeClr val="bg2">
                    <a:lumMod val="25000"/>
                  </a:schemeClr>
                </a:solidFill>
              </a:rPr>
              <a:t>Understand non-opioid, non-pharma options for pain management</a:t>
            </a:r>
          </a:p>
        </p:txBody>
      </p:sp>
    </p:spTree>
    <p:extLst>
      <p:ext uri="{BB962C8B-B14F-4D97-AF65-F5344CB8AC3E}">
        <p14:creationId xmlns:p14="http://schemas.microsoft.com/office/powerpoint/2010/main" val="343545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975A78-4003-48A0-AE86-14EF06715C4C}"/>
              </a:ext>
            </a:extLst>
          </p:cNvPr>
          <p:cNvPicPr>
            <a:picLocks noChangeAspect="1"/>
          </p:cNvPicPr>
          <p:nvPr/>
        </p:nvPicPr>
        <p:blipFill rotWithShape="1">
          <a:blip r:embed="rId2"/>
          <a:srcRect t="2495" r="23298" b="659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C4A0C95-4381-2148-A84B-536C422C479A}"/>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4800" dirty="0">
                <a:solidFill>
                  <a:srgbClr val="00B0F0"/>
                </a:solidFill>
                <a:latin typeface="+mj-lt"/>
                <a:ea typeface="+mj-ea"/>
                <a:cs typeface="+mj-cs"/>
              </a:rPr>
              <a:t>DISCUSSION</a:t>
            </a:r>
          </a:p>
          <a:p>
            <a:pPr>
              <a:lnSpc>
                <a:spcPct val="90000"/>
              </a:lnSpc>
              <a:spcBef>
                <a:spcPct val="0"/>
              </a:spcBef>
              <a:spcAft>
                <a:spcPts val="800"/>
              </a:spcAft>
            </a:pPr>
            <a:endParaRPr lang="en-US" sz="4800" dirty="0">
              <a:latin typeface="+mj-lt"/>
              <a:ea typeface="+mj-ea"/>
              <a:cs typeface="+mj-cs"/>
            </a:endParaRPr>
          </a:p>
          <a:p>
            <a:pPr>
              <a:lnSpc>
                <a:spcPct val="90000"/>
              </a:lnSpc>
              <a:spcBef>
                <a:spcPct val="0"/>
              </a:spcBef>
              <a:spcAft>
                <a:spcPts val="800"/>
              </a:spcAft>
            </a:pPr>
            <a:r>
              <a:rPr lang="en-US" sz="4800" dirty="0">
                <a:latin typeface="+mj-lt"/>
                <a:ea typeface="+mj-ea"/>
                <a:cs typeface="+mj-cs"/>
              </a:rPr>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086824"/>
      </p:ext>
    </p:extLst>
  </p:cSld>
  <p:clrMapOvr>
    <a:masterClrMapping/>
  </p:clrMapOvr>
  <p:transition spd="slow" advClick="0" advTm="3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E8E32D-B45B-5542-A820-30B78E1F9360}"/>
              </a:ext>
            </a:extLst>
          </p:cNvPr>
          <p:cNvSpPr txBox="1"/>
          <p:nvPr/>
        </p:nvSpPr>
        <p:spPr>
          <a:xfrm>
            <a:off x="594912" y="367229"/>
            <a:ext cx="11002177" cy="748988"/>
          </a:xfrm>
          <a:prstGeom prst="rect">
            <a:avLst/>
          </a:prstGeom>
          <a:noFill/>
        </p:spPr>
        <p:txBody>
          <a:bodyPr wrap="square" rtlCol="0">
            <a:spAutoFit/>
          </a:bodyPr>
          <a:lstStyle/>
          <a:p>
            <a:r>
              <a:rPr lang="en-US" sz="4267" dirty="0">
                <a:solidFill>
                  <a:srgbClr val="00B0F0"/>
                </a:solidFill>
              </a:rPr>
              <a:t>Review Questions:</a:t>
            </a:r>
          </a:p>
        </p:txBody>
      </p:sp>
      <p:sp>
        <p:nvSpPr>
          <p:cNvPr id="3" name="TextBox 2">
            <a:extLst>
              <a:ext uri="{FF2B5EF4-FFF2-40B4-BE49-F238E27FC236}">
                <a16:creationId xmlns:a16="http://schemas.microsoft.com/office/drawing/2014/main" id="{890C0037-E389-A84F-A9A3-26885C3CC7AE}"/>
              </a:ext>
            </a:extLst>
          </p:cNvPr>
          <p:cNvSpPr txBox="1"/>
          <p:nvPr/>
        </p:nvSpPr>
        <p:spPr>
          <a:xfrm>
            <a:off x="594912" y="1543538"/>
            <a:ext cx="11512625" cy="2977738"/>
          </a:xfrm>
          <a:prstGeom prst="rect">
            <a:avLst/>
          </a:prstGeom>
          <a:noFill/>
        </p:spPr>
        <p:txBody>
          <a:bodyPr wrap="square" rtlCol="0">
            <a:spAutoFit/>
          </a:bodyPr>
          <a:lstStyle/>
          <a:p>
            <a:pPr marL="457189" indent="-457189">
              <a:buFontTx/>
              <a:buAutoNum type="arabicPeriod"/>
            </a:pPr>
            <a:r>
              <a:rPr lang="en-US" sz="1600" dirty="0">
                <a:solidFill>
                  <a:srgbClr val="00206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Peripheral nerve blocks are not appropriate for minor surgical procedures</a:t>
            </a:r>
            <a:r>
              <a:rPr lang="en-US" sz="1600" dirty="0">
                <a:solidFill>
                  <a:srgbClr val="002060"/>
                </a:solidFill>
              </a:rPr>
              <a:t>.  </a:t>
            </a:r>
          </a:p>
          <a:p>
            <a:pPr marL="457189" indent="-457189">
              <a:buFontTx/>
              <a:buAutoNum type="arabicPeriod"/>
            </a:pPr>
            <a:r>
              <a:rPr lang="en-US" sz="1600" dirty="0">
                <a:solidFill>
                  <a:srgbClr val="00206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In pain management, regional anesthesia should be prioritized over opioids. </a:t>
            </a:r>
          </a:p>
          <a:p>
            <a:pPr marL="457189" indent="-457189">
              <a:buFontTx/>
              <a:buAutoNum type="arabicPeriod"/>
            </a:pPr>
            <a:r>
              <a:rPr lang="en-US" sz="1600" dirty="0">
                <a:solidFill>
                  <a:srgbClr val="00206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Peripheral nerve blocks last longer and are thus more useful than epidurals and spinals in pain management for ambulatory 	   surgical procedures.</a:t>
            </a:r>
            <a:endParaRPr lang="en-US" sz="1600" dirty="0">
              <a:solidFill>
                <a:srgbClr val="002060"/>
              </a:solidFill>
            </a:endParaRPr>
          </a:p>
          <a:p>
            <a:pPr marL="457189" indent="-457189">
              <a:buAutoNum type="arabicPeriod"/>
            </a:pPr>
            <a:r>
              <a:rPr lang="en-US" sz="1600" dirty="0">
                <a:solidFill>
                  <a:srgbClr val="00206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Nerve blocks must be administered with patients fully awake</a:t>
            </a:r>
            <a:r>
              <a:rPr lang="en-US" sz="1600" dirty="0">
                <a:solidFill>
                  <a:srgbClr val="002060"/>
                </a:solidFill>
              </a:rPr>
              <a:t>.</a:t>
            </a:r>
          </a:p>
          <a:p>
            <a:pPr marL="457189" indent="-457189">
              <a:buFontTx/>
              <a:buAutoNum type="arabicPeriod"/>
            </a:pPr>
            <a:r>
              <a:rPr lang="en-US" sz="1600" dirty="0">
                <a:solidFill>
                  <a:srgbClr val="00206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Nerve blocks work best when coupled with anti inflammatory medications.</a:t>
            </a:r>
          </a:p>
          <a:p>
            <a:pPr marL="457189" indent="-457189">
              <a:buFontTx/>
              <a:buAutoNum type="arabicPeriod"/>
            </a:pPr>
            <a:r>
              <a:rPr lang="en-US" sz="1600" dirty="0">
                <a:solidFill>
                  <a:srgbClr val="00000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Nerve blocks have a high incidence of complications</a:t>
            </a:r>
          </a:p>
          <a:p>
            <a:pPr marL="457189" indent="-457189">
              <a:buFontTx/>
              <a:buAutoNum type="arabicPeriod"/>
            </a:pPr>
            <a:r>
              <a:rPr lang="en-US" sz="1600" dirty="0">
                <a:solidFill>
                  <a:srgbClr val="000000"/>
                </a:solidFill>
              </a:rPr>
              <a:t>T / F     </a:t>
            </a:r>
            <a:r>
              <a:rPr lang="en-US" sz="1600" dirty="0">
                <a:latin typeface="Calibri" panose="020F0502020204030204" pitchFamily="34" charset="0"/>
                <a:ea typeface="Calibri" panose="020F0502020204030204" pitchFamily="34" charset="0"/>
                <a:cs typeface="Times New Roman" panose="02020603050405020304" pitchFamily="18" charset="0"/>
              </a:rPr>
              <a:t>The overall risk of a nerve block is much lower than the risk of a 7 day opioid prescription</a:t>
            </a:r>
          </a:p>
          <a:p>
            <a:pPr marL="457189" indent="-457189">
              <a:buFontTx/>
              <a:buAutoNum type="arabicPeriod"/>
            </a:pPr>
            <a:r>
              <a:rPr lang="en-US" sz="1600" dirty="0">
                <a:solidFill>
                  <a:srgbClr val="000000"/>
                </a:solidFill>
                <a:latin typeface="Calibri" panose="020F0502020204030204" pitchFamily="34" charset="0"/>
                <a:cs typeface="Times New Roman" panose="02020603050405020304" pitchFamily="18" charset="0"/>
              </a:rPr>
              <a:t>T / F     </a:t>
            </a:r>
            <a:r>
              <a:rPr lang="en-US" sz="1600" dirty="0">
                <a:latin typeface="Calibri" panose="020F0502020204030204" pitchFamily="34" charset="0"/>
                <a:ea typeface="Calibri" panose="020F0502020204030204" pitchFamily="34" charset="0"/>
                <a:cs typeface="Times New Roman" panose="02020603050405020304" pitchFamily="18" charset="0"/>
              </a:rPr>
              <a:t>Patients and hospital systems would benefit from greater understanding of the value of regional anesthesia</a:t>
            </a:r>
            <a:br>
              <a:rPr lang="en-US" sz="1600" dirty="0">
                <a:solidFill>
                  <a:srgbClr val="000000"/>
                </a:solidFill>
              </a:rPr>
            </a:br>
            <a:endParaRPr lang="en-US" sz="1600" dirty="0">
              <a:solidFill>
                <a:srgbClr val="000000"/>
              </a:solidFill>
            </a:endParaRPr>
          </a:p>
          <a:p>
            <a:pPr marL="457189" indent="-457189">
              <a:buFontTx/>
              <a:buAutoNum type="arabicPeriod"/>
            </a:pPr>
            <a:endParaRPr lang="en-US" sz="1400" dirty="0">
              <a:solidFill>
                <a:srgbClr val="000000"/>
              </a:solidFill>
            </a:endParaRPr>
          </a:p>
          <a:p>
            <a:endParaRPr lang="en-US" sz="1350" dirty="0"/>
          </a:p>
        </p:txBody>
      </p:sp>
      <p:sp>
        <p:nvSpPr>
          <p:cNvPr id="4" name="TextBox 3">
            <a:extLst>
              <a:ext uri="{FF2B5EF4-FFF2-40B4-BE49-F238E27FC236}">
                <a16:creationId xmlns:a16="http://schemas.microsoft.com/office/drawing/2014/main" id="{9CF27091-083D-194B-BC1C-D01EAF69F965}"/>
              </a:ext>
            </a:extLst>
          </p:cNvPr>
          <p:cNvSpPr txBox="1"/>
          <p:nvPr/>
        </p:nvSpPr>
        <p:spPr>
          <a:xfrm rot="10800000">
            <a:off x="594912" y="5636966"/>
            <a:ext cx="2837344" cy="230832"/>
          </a:xfrm>
          <a:prstGeom prst="rect">
            <a:avLst/>
          </a:prstGeom>
          <a:noFill/>
        </p:spPr>
        <p:txBody>
          <a:bodyPr wrap="square" rtlCol="0">
            <a:spAutoFit/>
          </a:bodyPr>
          <a:lstStyle/>
          <a:p>
            <a:pPr algn="r"/>
            <a:r>
              <a:rPr lang="en-US" sz="900" dirty="0">
                <a:solidFill>
                  <a:srgbClr val="002060"/>
                </a:solidFill>
              </a:rPr>
              <a:t>Answer Key: 1-F, 2/3-T, 4-F, 5-T, 6-F, 7-T, 8-F, 9-T</a:t>
            </a:r>
          </a:p>
        </p:txBody>
      </p:sp>
    </p:spTree>
    <p:extLst>
      <p:ext uri="{BB962C8B-B14F-4D97-AF65-F5344CB8AC3E}">
        <p14:creationId xmlns:p14="http://schemas.microsoft.com/office/powerpoint/2010/main" val="1022547332"/>
      </p:ext>
    </p:extLst>
  </p:cSld>
  <p:clrMapOvr>
    <a:masterClrMapping/>
  </p:clrMapOvr>
  <p:transition spd="slow" advClick="0"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65033"/>
            <a:ext cx="12192000" cy="7929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1">
            <a:extLst>
              <a:ext uri="{FF2B5EF4-FFF2-40B4-BE49-F238E27FC236}">
                <a16:creationId xmlns:a16="http://schemas.microsoft.com/office/drawing/2014/main" id="{C86FA563-5A6C-964D-803D-BA6F1CE41C52}"/>
              </a:ext>
            </a:extLst>
          </p:cNvPr>
          <p:cNvSpPr txBox="1">
            <a:spLocks/>
          </p:cNvSpPr>
          <p:nvPr/>
        </p:nvSpPr>
        <p:spPr>
          <a:xfrm>
            <a:off x="710437" y="727146"/>
            <a:ext cx="11119281" cy="51101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933" cap="all" spc="67" dirty="0">
                <a:solidFill>
                  <a:schemeClr val="accent1">
                    <a:lumMod val="50000"/>
                  </a:schemeClr>
                </a:solidFill>
                <a:latin typeface="Myriad Pro Cond" panose="020B0506030403020204" pitchFamily="34" charset="0"/>
              </a:rPr>
              <a:t>Module 4: Regional Anesthesia </a:t>
            </a:r>
            <a:r>
              <a:rPr lang="en-US" sz="2933" cap="all" spc="67" dirty="0">
                <a:solidFill>
                  <a:srgbClr val="00B0F0"/>
                </a:solidFill>
                <a:latin typeface="Myriad Pro Cond" panose="020B0506030403020204" pitchFamily="34" charset="0"/>
              </a:rPr>
              <a:t>Objectives</a:t>
            </a:r>
          </a:p>
          <a:p>
            <a:pPr marL="0" indent="0">
              <a:buNone/>
            </a:pPr>
            <a:r>
              <a:rPr lang="en-US" sz="2933" cap="all" spc="67" dirty="0">
                <a:latin typeface="Myriad Pro Cond" panose="020B0506030403020204" pitchFamily="34" charset="0"/>
              </a:rPr>
              <a:t> </a:t>
            </a:r>
          </a:p>
        </p:txBody>
      </p:sp>
      <p:sp>
        <p:nvSpPr>
          <p:cNvPr id="9" name="TextBox 8">
            <a:extLst>
              <a:ext uri="{FF2B5EF4-FFF2-40B4-BE49-F238E27FC236}">
                <a16:creationId xmlns:a16="http://schemas.microsoft.com/office/drawing/2014/main" id="{3FAE2F4D-7527-0E41-8A84-090D570558BB}"/>
              </a:ext>
            </a:extLst>
          </p:cNvPr>
          <p:cNvSpPr txBox="1"/>
          <p:nvPr/>
        </p:nvSpPr>
        <p:spPr>
          <a:xfrm>
            <a:off x="778936" y="1290392"/>
            <a:ext cx="9144000" cy="307777"/>
          </a:xfrm>
          <a:prstGeom prst="rect">
            <a:avLst/>
          </a:prstGeom>
          <a:noFill/>
        </p:spPr>
        <p:txBody>
          <a:bodyPr wrap="square" rtlCol="0">
            <a:spAutoFit/>
          </a:bodyPr>
          <a:lstStyle/>
          <a:p>
            <a:r>
              <a:rPr lang="en-US" sz="1400" cap="all" spc="67" dirty="0">
                <a:solidFill>
                  <a:schemeClr val="accent1">
                    <a:lumMod val="50000"/>
                  </a:schemeClr>
                </a:solidFill>
                <a:latin typeface="Myriad Pro Cond" panose="020B0506030403020204" pitchFamily="34" charset="0"/>
              </a:rPr>
              <a:t>Upon completion of this course, the learner will be able to</a:t>
            </a:r>
            <a:r>
              <a:rPr lang="en-US" sz="1400" cap="all" spc="67" dirty="0">
                <a:solidFill>
                  <a:schemeClr val="accent1"/>
                </a:solidFill>
                <a:latin typeface="Myriad Pro Cond" panose="020B0506030403020204" pitchFamily="34" charset="0"/>
              </a:rPr>
              <a:t>:</a:t>
            </a:r>
          </a:p>
        </p:txBody>
      </p:sp>
      <p:grpSp>
        <p:nvGrpSpPr>
          <p:cNvPr id="11" name="Group 10">
            <a:extLst>
              <a:ext uri="{FF2B5EF4-FFF2-40B4-BE49-F238E27FC236}">
                <a16:creationId xmlns:a16="http://schemas.microsoft.com/office/drawing/2014/main" id="{84C91003-A3F4-F842-9046-EE035CB12393}"/>
              </a:ext>
            </a:extLst>
          </p:cNvPr>
          <p:cNvGrpSpPr/>
          <p:nvPr/>
        </p:nvGrpSpPr>
        <p:grpSpPr>
          <a:xfrm>
            <a:off x="808566" y="2053681"/>
            <a:ext cx="792969" cy="792967"/>
            <a:chOff x="593725" y="1547349"/>
            <a:chExt cx="594727" cy="594725"/>
          </a:xfrm>
          <a:solidFill>
            <a:srgbClr val="00B0F0"/>
          </a:solidFill>
        </p:grpSpPr>
        <p:sp>
          <p:nvSpPr>
            <p:cNvPr id="12" name="Oval 11">
              <a:extLst>
                <a:ext uri="{FF2B5EF4-FFF2-40B4-BE49-F238E27FC236}">
                  <a16:creationId xmlns:a16="http://schemas.microsoft.com/office/drawing/2014/main" id="{6FB3AF30-49BE-5648-BF66-A98A1B254EF3}"/>
                </a:ext>
              </a:extLst>
            </p:cNvPr>
            <p:cNvSpPr/>
            <p:nvPr/>
          </p:nvSpPr>
          <p:spPr>
            <a:xfrm>
              <a:off x="593725" y="1547349"/>
              <a:ext cx="594727" cy="5947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grpSp>
          <p:nvGrpSpPr>
            <p:cNvPr id="13" name="Group 12">
              <a:extLst>
                <a:ext uri="{FF2B5EF4-FFF2-40B4-BE49-F238E27FC236}">
                  <a16:creationId xmlns:a16="http://schemas.microsoft.com/office/drawing/2014/main" id="{04F195CD-960F-154B-AA6D-0FE273D901E8}"/>
                </a:ext>
              </a:extLst>
            </p:cNvPr>
            <p:cNvGrpSpPr/>
            <p:nvPr/>
          </p:nvGrpSpPr>
          <p:grpSpPr>
            <a:xfrm>
              <a:off x="761647" y="1715749"/>
              <a:ext cx="258883" cy="257926"/>
              <a:chOff x="2131171" y="4166449"/>
              <a:chExt cx="759854" cy="757046"/>
            </a:xfrm>
            <a:grpFill/>
          </p:grpSpPr>
          <p:sp>
            <p:nvSpPr>
              <p:cNvPr id="15" name="Freeform 123">
                <a:extLst>
                  <a:ext uri="{FF2B5EF4-FFF2-40B4-BE49-F238E27FC236}">
                    <a16:creationId xmlns:a16="http://schemas.microsoft.com/office/drawing/2014/main" id="{9EFEBD2B-4B5B-2845-8A79-5C617E97CA73}"/>
                  </a:ext>
                </a:extLst>
              </p:cNvPr>
              <p:cNvSpPr>
                <a:spLocks/>
              </p:cNvSpPr>
              <p:nvPr/>
            </p:nvSpPr>
            <p:spPr bwMode="auto">
              <a:xfrm>
                <a:off x="2534931" y="4570207"/>
                <a:ext cx="356094" cy="353288"/>
              </a:xfrm>
              <a:custGeom>
                <a:avLst/>
                <a:gdLst>
                  <a:gd name="T0" fmla="*/ 105 w 202"/>
                  <a:gd name="T1" fmla="*/ 4 h 199"/>
                  <a:gd name="T2" fmla="*/ 92 w 202"/>
                  <a:gd name="T3" fmla="*/ 4 h 199"/>
                  <a:gd name="T4" fmla="*/ 92 w 202"/>
                  <a:gd name="T5" fmla="*/ 17 h 199"/>
                  <a:gd name="T6" fmla="*/ 180 w 202"/>
                  <a:gd name="T7" fmla="*/ 105 h 199"/>
                  <a:gd name="T8" fmla="*/ 179 w 202"/>
                  <a:gd name="T9" fmla="*/ 112 h 199"/>
                  <a:gd name="T10" fmla="*/ 113 w 202"/>
                  <a:gd name="T11" fmla="*/ 178 h 199"/>
                  <a:gd name="T12" fmla="*/ 106 w 202"/>
                  <a:gd name="T13" fmla="*/ 181 h 199"/>
                  <a:gd name="T14" fmla="*/ 106 w 202"/>
                  <a:gd name="T15" fmla="*/ 181 h 199"/>
                  <a:gd name="T16" fmla="*/ 100 w 202"/>
                  <a:gd name="T17" fmla="*/ 178 h 199"/>
                  <a:gd name="T18" fmla="*/ 87 w 202"/>
                  <a:gd name="T19" fmla="*/ 165 h 199"/>
                  <a:gd name="T20" fmla="*/ 133 w 202"/>
                  <a:gd name="T21" fmla="*/ 119 h 199"/>
                  <a:gd name="T22" fmla="*/ 133 w 202"/>
                  <a:gd name="T23" fmla="*/ 106 h 199"/>
                  <a:gd name="T24" fmla="*/ 120 w 202"/>
                  <a:gd name="T25" fmla="*/ 106 h 199"/>
                  <a:gd name="T26" fmla="*/ 74 w 202"/>
                  <a:gd name="T27" fmla="*/ 151 h 199"/>
                  <a:gd name="T28" fmla="*/ 49 w 202"/>
                  <a:gd name="T29" fmla="*/ 125 h 199"/>
                  <a:gd name="T30" fmla="*/ 68 w 202"/>
                  <a:gd name="T31" fmla="*/ 106 h 199"/>
                  <a:gd name="T32" fmla="*/ 68 w 202"/>
                  <a:gd name="T33" fmla="*/ 92 h 199"/>
                  <a:gd name="T34" fmla="*/ 54 w 202"/>
                  <a:gd name="T35" fmla="*/ 92 h 199"/>
                  <a:gd name="T36" fmla="*/ 35 w 202"/>
                  <a:gd name="T37" fmla="*/ 111 h 199"/>
                  <a:gd name="T38" fmla="*/ 17 w 202"/>
                  <a:gd name="T39" fmla="*/ 93 h 199"/>
                  <a:gd name="T40" fmla="*/ 4 w 202"/>
                  <a:gd name="T41" fmla="*/ 93 h 199"/>
                  <a:gd name="T42" fmla="*/ 4 w 202"/>
                  <a:gd name="T43" fmla="*/ 106 h 199"/>
                  <a:gd name="T44" fmla="*/ 87 w 202"/>
                  <a:gd name="T45" fmla="*/ 191 h 199"/>
                  <a:gd name="T46" fmla="*/ 87 w 202"/>
                  <a:gd name="T47" fmla="*/ 192 h 199"/>
                  <a:gd name="T48" fmla="*/ 106 w 202"/>
                  <a:gd name="T49" fmla="*/ 199 h 199"/>
                  <a:gd name="T50" fmla="*/ 106 w 202"/>
                  <a:gd name="T51" fmla="*/ 199 h 199"/>
                  <a:gd name="T52" fmla="*/ 127 w 202"/>
                  <a:gd name="T53" fmla="*/ 192 h 199"/>
                  <a:gd name="T54" fmla="*/ 192 w 202"/>
                  <a:gd name="T55" fmla="*/ 125 h 199"/>
                  <a:gd name="T56" fmla="*/ 193 w 202"/>
                  <a:gd name="T57" fmla="*/ 91 h 199"/>
                  <a:gd name="T58" fmla="*/ 105 w 202"/>
                  <a:gd name="T59" fmla="*/ 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199">
                    <a:moveTo>
                      <a:pt x="105" y="4"/>
                    </a:moveTo>
                    <a:cubicBezTo>
                      <a:pt x="101" y="0"/>
                      <a:pt x="96" y="0"/>
                      <a:pt x="92" y="4"/>
                    </a:cubicBezTo>
                    <a:cubicBezTo>
                      <a:pt x="88" y="7"/>
                      <a:pt x="88" y="13"/>
                      <a:pt x="92" y="17"/>
                    </a:cubicBezTo>
                    <a:cubicBezTo>
                      <a:pt x="180" y="105"/>
                      <a:pt x="180" y="105"/>
                      <a:pt x="180" y="105"/>
                    </a:cubicBezTo>
                    <a:cubicBezTo>
                      <a:pt x="181" y="106"/>
                      <a:pt x="181" y="110"/>
                      <a:pt x="179" y="112"/>
                    </a:cubicBezTo>
                    <a:cubicBezTo>
                      <a:pt x="113" y="178"/>
                      <a:pt x="113" y="178"/>
                      <a:pt x="113" y="178"/>
                    </a:cubicBezTo>
                    <a:cubicBezTo>
                      <a:pt x="112" y="179"/>
                      <a:pt x="109" y="181"/>
                      <a:pt x="106" y="181"/>
                    </a:cubicBezTo>
                    <a:cubicBezTo>
                      <a:pt x="106" y="181"/>
                      <a:pt x="106" y="181"/>
                      <a:pt x="106" y="181"/>
                    </a:cubicBezTo>
                    <a:cubicBezTo>
                      <a:pt x="104" y="181"/>
                      <a:pt x="102" y="180"/>
                      <a:pt x="100" y="178"/>
                    </a:cubicBezTo>
                    <a:cubicBezTo>
                      <a:pt x="100" y="178"/>
                      <a:pt x="95" y="173"/>
                      <a:pt x="87" y="165"/>
                    </a:cubicBezTo>
                    <a:cubicBezTo>
                      <a:pt x="133" y="119"/>
                      <a:pt x="133" y="119"/>
                      <a:pt x="133" y="119"/>
                    </a:cubicBezTo>
                    <a:cubicBezTo>
                      <a:pt x="137" y="115"/>
                      <a:pt x="137" y="109"/>
                      <a:pt x="133" y="106"/>
                    </a:cubicBezTo>
                    <a:cubicBezTo>
                      <a:pt x="129" y="102"/>
                      <a:pt x="123" y="102"/>
                      <a:pt x="120" y="106"/>
                    </a:cubicBezTo>
                    <a:cubicBezTo>
                      <a:pt x="74" y="151"/>
                      <a:pt x="74" y="151"/>
                      <a:pt x="74" y="151"/>
                    </a:cubicBezTo>
                    <a:cubicBezTo>
                      <a:pt x="67" y="143"/>
                      <a:pt x="58" y="135"/>
                      <a:pt x="49" y="125"/>
                    </a:cubicBezTo>
                    <a:cubicBezTo>
                      <a:pt x="68" y="106"/>
                      <a:pt x="68" y="106"/>
                      <a:pt x="68" y="106"/>
                    </a:cubicBezTo>
                    <a:cubicBezTo>
                      <a:pt x="71" y="102"/>
                      <a:pt x="71" y="96"/>
                      <a:pt x="68" y="92"/>
                    </a:cubicBezTo>
                    <a:cubicBezTo>
                      <a:pt x="64" y="89"/>
                      <a:pt x="58" y="89"/>
                      <a:pt x="54" y="92"/>
                    </a:cubicBezTo>
                    <a:cubicBezTo>
                      <a:pt x="35" y="111"/>
                      <a:pt x="35" y="111"/>
                      <a:pt x="35" y="111"/>
                    </a:cubicBezTo>
                    <a:cubicBezTo>
                      <a:pt x="30" y="105"/>
                      <a:pt x="24" y="99"/>
                      <a:pt x="17" y="93"/>
                    </a:cubicBezTo>
                    <a:cubicBezTo>
                      <a:pt x="14" y="89"/>
                      <a:pt x="8" y="89"/>
                      <a:pt x="4" y="93"/>
                    </a:cubicBezTo>
                    <a:cubicBezTo>
                      <a:pt x="0" y="97"/>
                      <a:pt x="0" y="103"/>
                      <a:pt x="4" y="106"/>
                    </a:cubicBezTo>
                    <a:cubicBezTo>
                      <a:pt x="53" y="155"/>
                      <a:pt x="86" y="191"/>
                      <a:pt x="87" y="191"/>
                    </a:cubicBezTo>
                    <a:cubicBezTo>
                      <a:pt x="87" y="191"/>
                      <a:pt x="87" y="192"/>
                      <a:pt x="87" y="192"/>
                    </a:cubicBezTo>
                    <a:cubicBezTo>
                      <a:pt x="92" y="197"/>
                      <a:pt x="99" y="199"/>
                      <a:pt x="106" y="199"/>
                    </a:cubicBezTo>
                    <a:cubicBezTo>
                      <a:pt x="106" y="199"/>
                      <a:pt x="106" y="199"/>
                      <a:pt x="106" y="199"/>
                    </a:cubicBezTo>
                    <a:cubicBezTo>
                      <a:pt x="114" y="199"/>
                      <a:pt x="122" y="196"/>
                      <a:pt x="127" y="192"/>
                    </a:cubicBezTo>
                    <a:cubicBezTo>
                      <a:pt x="192" y="125"/>
                      <a:pt x="192" y="125"/>
                      <a:pt x="192" y="125"/>
                    </a:cubicBezTo>
                    <a:cubicBezTo>
                      <a:pt x="201" y="116"/>
                      <a:pt x="202" y="100"/>
                      <a:pt x="193" y="91"/>
                    </a:cubicBezTo>
                    <a:lnTo>
                      <a:pt x="105" y="4"/>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16" name="Freeform 124">
                <a:extLst>
                  <a:ext uri="{FF2B5EF4-FFF2-40B4-BE49-F238E27FC236}">
                    <a16:creationId xmlns:a16="http://schemas.microsoft.com/office/drawing/2014/main" id="{574A40CE-FCE1-004B-AE86-60AF9BDB583E}"/>
                  </a:ext>
                </a:extLst>
              </p:cNvPr>
              <p:cNvSpPr>
                <a:spLocks/>
              </p:cNvSpPr>
              <p:nvPr/>
            </p:nvSpPr>
            <p:spPr bwMode="auto">
              <a:xfrm>
                <a:off x="2131171" y="4166449"/>
                <a:ext cx="364505" cy="361701"/>
              </a:xfrm>
              <a:custGeom>
                <a:avLst/>
                <a:gdLst>
                  <a:gd name="T0" fmla="*/ 98 w 205"/>
                  <a:gd name="T1" fmla="*/ 203 h 205"/>
                  <a:gd name="T2" fmla="*/ 105 w 205"/>
                  <a:gd name="T3" fmla="*/ 205 h 205"/>
                  <a:gd name="T4" fmla="*/ 112 w 205"/>
                  <a:gd name="T5" fmla="*/ 203 h 205"/>
                  <a:gd name="T6" fmla="*/ 112 w 205"/>
                  <a:gd name="T7" fmla="*/ 189 h 205"/>
                  <a:gd name="T8" fmla="*/ 92 w 205"/>
                  <a:gd name="T9" fmla="*/ 170 h 205"/>
                  <a:gd name="T10" fmla="*/ 111 w 205"/>
                  <a:gd name="T11" fmla="*/ 151 h 205"/>
                  <a:gd name="T12" fmla="*/ 111 w 205"/>
                  <a:gd name="T13" fmla="*/ 138 h 205"/>
                  <a:gd name="T14" fmla="*/ 98 w 205"/>
                  <a:gd name="T15" fmla="*/ 138 h 205"/>
                  <a:gd name="T16" fmla="*/ 79 w 205"/>
                  <a:gd name="T17" fmla="*/ 157 h 205"/>
                  <a:gd name="T18" fmla="*/ 53 w 205"/>
                  <a:gd name="T19" fmla="*/ 131 h 205"/>
                  <a:gd name="T20" fmla="*/ 98 w 205"/>
                  <a:gd name="T21" fmla="*/ 86 h 205"/>
                  <a:gd name="T22" fmla="*/ 98 w 205"/>
                  <a:gd name="T23" fmla="*/ 72 h 205"/>
                  <a:gd name="T24" fmla="*/ 85 w 205"/>
                  <a:gd name="T25" fmla="*/ 72 h 205"/>
                  <a:gd name="T26" fmla="*/ 39 w 205"/>
                  <a:gd name="T27" fmla="*/ 118 h 205"/>
                  <a:gd name="T28" fmla="*/ 26 w 205"/>
                  <a:gd name="T29" fmla="*/ 105 h 205"/>
                  <a:gd name="T30" fmla="*/ 26 w 205"/>
                  <a:gd name="T31" fmla="*/ 92 h 205"/>
                  <a:gd name="T32" fmla="*/ 91 w 205"/>
                  <a:gd name="T33" fmla="*/ 27 h 205"/>
                  <a:gd name="T34" fmla="*/ 104 w 205"/>
                  <a:gd name="T35" fmla="*/ 27 h 205"/>
                  <a:gd name="T36" fmla="*/ 188 w 205"/>
                  <a:gd name="T37" fmla="*/ 115 h 205"/>
                  <a:gd name="T38" fmla="*/ 201 w 205"/>
                  <a:gd name="T39" fmla="*/ 115 h 205"/>
                  <a:gd name="T40" fmla="*/ 201 w 205"/>
                  <a:gd name="T41" fmla="*/ 102 h 205"/>
                  <a:gd name="T42" fmla="*/ 118 w 205"/>
                  <a:gd name="T43" fmla="*/ 14 h 205"/>
                  <a:gd name="T44" fmla="*/ 118 w 205"/>
                  <a:gd name="T45" fmla="*/ 14 h 205"/>
                  <a:gd name="T46" fmla="*/ 78 w 205"/>
                  <a:gd name="T47" fmla="*/ 14 h 205"/>
                  <a:gd name="T48" fmla="*/ 13 w 205"/>
                  <a:gd name="T49" fmla="*/ 79 h 205"/>
                  <a:gd name="T50" fmla="*/ 13 w 205"/>
                  <a:gd name="T51" fmla="*/ 119 h 205"/>
                  <a:gd name="T52" fmla="*/ 98 w 205"/>
                  <a:gd name="T53" fmla="*/ 20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05">
                    <a:moveTo>
                      <a:pt x="98" y="203"/>
                    </a:moveTo>
                    <a:cubicBezTo>
                      <a:pt x="100" y="205"/>
                      <a:pt x="103" y="205"/>
                      <a:pt x="105" y="205"/>
                    </a:cubicBezTo>
                    <a:cubicBezTo>
                      <a:pt x="108" y="205"/>
                      <a:pt x="110" y="205"/>
                      <a:pt x="112" y="203"/>
                    </a:cubicBezTo>
                    <a:cubicBezTo>
                      <a:pt x="115" y="199"/>
                      <a:pt x="115" y="193"/>
                      <a:pt x="112" y="189"/>
                    </a:cubicBezTo>
                    <a:cubicBezTo>
                      <a:pt x="105" y="183"/>
                      <a:pt x="98" y="176"/>
                      <a:pt x="92" y="170"/>
                    </a:cubicBezTo>
                    <a:cubicBezTo>
                      <a:pt x="111" y="151"/>
                      <a:pt x="111" y="151"/>
                      <a:pt x="111" y="151"/>
                    </a:cubicBezTo>
                    <a:cubicBezTo>
                      <a:pt x="115" y="148"/>
                      <a:pt x="115" y="142"/>
                      <a:pt x="111" y="138"/>
                    </a:cubicBezTo>
                    <a:cubicBezTo>
                      <a:pt x="107" y="134"/>
                      <a:pt x="102" y="134"/>
                      <a:pt x="98" y="138"/>
                    </a:cubicBezTo>
                    <a:cubicBezTo>
                      <a:pt x="79" y="157"/>
                      <a:pt x="79" y="157"/>
                      <a:pt x="79" y="157"/>
                    </a:cubicBezTo>
                    <a:cubicBezTo>
                      <a:pt x="69" y="147"/>
                      <a:pt x="60" y="138"/>
                      <a:pt x="53" y="131"/>
                    </a:cubicBezTo>
                    <a:cubicBezTo>
                      <a:pt x="98" y="86"/>
                      <a:pt x="98" y="86"/>
                      <a:pt x="98" y="86"/>
                    </a:cubicBezTo>
                    <a:cubicBezTo>
                      <a:pt x="102" y="82"/>
                      <a:pt x="102" y="76"/>
                      <a:pt x="98" y="72"/>
                    </a:cubicBezTo>
                    <a:cubicBezTo>
                      <a:pt x="94" y="69"/>
                      <a:pt x="88" y="69"/>
                      <a:pt x="85" y="72"/>
                    </a:cubicBezTo>
                    <a:cubicBezTo>
                      <a:pt x="39" y="118"/>
                      <a:pt x="39" y="118"/>
                      <a:pt x="39" y="118"/>
                    </a:cubicBezTo>
                    <a:cubicBezTo>
                      <a:pt x="31" y="110"/>
                      <a:pt x="26" y="105"/>
                      <a:pt x="26" y="105"/>
                    </a:cubicBezTo>
                    <a:cubicBezTo>
                      <a:pt x="26" y="105"/>
                      <a:pt x="20" y="98"/>
                      <a:pt x="26" y="92"/>
                    </a:cubicBezTo>
                    <a:cubicBezTo>
                      <a:pt x="91" y="27"/>
                      <a:pt x="91" y="27"/>
                      <a:pt x="91" y="27"/>
                    </a:cubicBezTo>
                    <a:cubicBezTo>
                      <a:pt x="96" y="23"/>
                      <a:pt x="100" y="22"/>
                      <a:pt x="104" y="27"/>
                    </a:cubicBezTo>
                    <a:cubicBezTo>
                      <a:pt x="107" y="30"/>
                      <a:pt x="140" y="67"/>
                      <a:pt x="188" y="115"/>
                    </a:cubicBezTo>
                    <a:cubicBezTo>
                      <a:pt x="192" y="119"/>
                      <a:pt x="198" y="119"/>
                      <a:pt x="201" y="115"/>
                    </a:cubicBezTo>
                    <a:cubicBezTo>
                      <a:pt x="205" y="111"/>
                      <a:pt x="205" y="105"/>
                      <a:pt x="201" y="102"/>
                    </a:cubicBezTo>
                    <a:cubicBezTo>
                      <a:pt x="151" y="52"/>
                      <a:pt x="118" y="14"/>
                      <a:pt x="118" y="14"/>
                    </a:cubicBezTo>
                    <a:cubicBezTo>
                      <a:pt x="118" y="14"/>
                      <a:pt x="118" y="14"/>
                      <a:pt x="118" y="14"/>
                    </a:cubicBezTo>
                    <a:cubicBezTo>
                      <a:pt x="104" y="0"/>
                      <a:pt x="88" y="4"/>
                      <a:pt x="78" y="14"/>
                    </a:cubicBezTo>
                    <a:cubicBezTo>
                      <a:pt x="13" y="79"/>
                      <a:pt x="13" y="79"/>
                      <a:pt x="13" y="79"/>
                    </a:cubicBezTo>
                    <a:cubicBezTo>
                      <a:pt x="0" y="91"/>
                      <a:pt x="3" y="109"/>
                      <a:pt x="13" y="119"/>
                    </a:cubicBezTo>
                    <a:cubicBezTo>
                      <a:pt x="13" y="119"/>
                      <a:pt x="49" y="153"/>
                      <a:pt x="98" y="203"/>
                    </a:cubicBez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17" name="Freeform 125">
                <a:extLst>
                  <a:ext uri="{FF2B5EF4-FFF2-40B4-BE49-F238E27FC236}">
                    <a16:creationId xmlns:a16="http://schemas.microsoft.com/office/drawing/2014/main" id="{5100EFA2-2FB5-384D-A88C-812D5FE9C35D}"/>
                  </a:ext>
                </a:extLst>
              </p:cNvPr>
              <p:cNvSpPr>
                <a:spLocks noEditPoints="1"/>
              </p:cNvSpPr>
              <p:nvPr/>
            </p:nvSpPr>
            <p:spPr bwMode="auto">
              <a:xfrm>
                <a:off x="2136779" y="4172057"/>
                <a:ext cx="754246" cy="751438"/>
              </a:xfrm>
              <a:custGeom>
                <a:avLst/>
                <a:gdLst>
                  <a:gd name="T0" fmla="*/ 373 w 427"/>
                  <a:gd name="T1" fmla="*/ 156 h 425"/>
                  <a:gd name="T2" fmla="*/ 420 w 427"/>
                  <a:gd name="T3" fmla="*/ 109 h 425"/>
                  <a:gd name="T4" fmla="*/ 427 w 427"/>
                  <a:gd name="T5" fmla="*/ 92 h 425"/>
                  <a:gd name="T6" fmla="*/ 420 w 427"/>
                  <a:gd name="T7" fmla="*/ 76 h 425"/>
                  <a:gd name="T8" fmla="*/ 351 w 427"/>
                  <a:gd name="T9" fmla="*/ 7 h 425"/>
                  <a:gd name="T10" fmla="*/ 335 w 427"/>
                  <a:gd name="T11" fmla="*/ 0 h 425"/>
                  <a:gd name="T12" fmla="*/ 319 w 427"/>
                  <a:gd name="T13" fmla="*/ 7 h 425"/>
                  <a:gd name="T14" fmla="*/ 270 w 427"/>
                  <a:gd name="T15" fmla="*/ 56 h 425"/>
                  <a:gd name="T16" fmla="*/ 268 w 427"/>
                  <a:gd name="T17" fmla="*/ 58 h 425"/>
                  <a:gd name="T18" fmla="*/ 45 w 427"/>
                  <a:gd name="T19" fmla="*/ 282 h 425"/>
                  <a:gd name="T20" fmla="*/ 42 w 427"/>
                  <a:gd name="T21" fmla="*/ 285 h 425"/>
                  <a:gd name="T22" fmla="*/ 1 w 427"/>
                  <a:gd name="T23" fmla="*/ 413 h 425"/>
                  <a:gd name="T24" fmla="*/ 3 w 427"/>
                  <a:gd name="T25" fmla="*/ 422 h 425"/>
                  <a:gd name="T26" fmla="*/ 10 w 427"/>
                  <a:gd name="T27" fmla="*/ 425 h 425"/>
                  <a:gd name="T28" fmla="*/ 12 w 427"/>
                  <a:gd name="T29" fmla="*/ 424 h 425"/>
                  <a:gd name="T30" fmla="*/ 143 w 427"/>
                  <a:gd name="T31" fmla="*/ 385 h 425"/>
                  <a:gd name="T32" fmla="*/ 147 w 427"/>
                  <a:gd name="T33" fmla="*/ 383 h 425"/>
                  <a:gd name="T34" fmla="*/ 371 w 427"/>
                  <a:gd name="T35" fmla="*/ 158 h 425"/>
                  <a:gd name="T36" fmla="*/ 373 w 427"/>
                  <a:gd name="T37" fmla="*/ 156 h 425"/>
                  <a:gd name="T38" fmla="*/ 332 w 427"/>
                  <a:gd name="T39" fmla="*/ 20 h 425"/>
                  <a:gd name="T40" fmla="*/ 335 w 427"/>
                  <a:gd name="T41" fmla="*/ 19 h 425"/>
                  <a:gd name="T42" fmla="*/ 338 w 427"/>
                  <a:gd name="T43" fmla="*/ 20 h 425"/>
                  <a:gd name="T44" fmla="*/ 407 w 427"/>
                  <a:gd name="T45" fmla="*/ 89 h 425"/>
                  <a:gd name="T46" fmla="*/ 408 w 427"/>
                  <a:gd name="T47" fmla="*/ 92 h 425"/>
                  <a:gd name="T48" fmla="*/ 407 w 427"/>
                  <a:gd name="T49" fmla="*/ 95 h 425"/>
                  <a:gd name="T50" fmla="*/ 365 w 427"/>
                  <a:gd name="T51" fmla="*/ 138 h 425"/>
                  <a:gd name="T52" fmla="*/ 290 w 427"/>
                  <a:gd name="T53" fmla="*/ 63 h 425"/>
                  <a:gd name="T54" fmla="*/ 332 w 427"/>
                  <a:gd name="T55" fmla="*/ 20 h 425"/>
                  <a:gd name="T56" fmla="*/ 124 w 427"/>
                  <a:gd name="T57" fmla="*/ 328 h 425"/>
                  <a:gd name="T58" fmla="*/ 98 w 427"/>
                  <a:gd name="T59" fmla="*/ 328 h 425"/>
                  <a:gd name="T60" fmla="*/ 98 w 427"/>
                  <a:gd name="T61" fmla="*/ 301 h 425"/>
                  <a:gd name="T62" fmla="*/ 299 w 427"/>
                  <a:gd name="T63" fmla="*/ 99 h 425"/>
                  <a:gd name="T64" fmla="*/ 327 w 427"/>
                  <a:gd name="T65" fmla="*/ 127 h 425"/>
                  <a:gd name="T66" fmla="*/ 124 w 427"/>
                  <a:gd name="T67" fmla="*/ 328 h 425"/>
                  <a:gd name="T68" fmla="*/ 277 w 427"/>
                  <a:gd name="T69" fmla="*/ 76 h 425"/>
                  <a:gd name="T70" fmla="*/ 286 w 427"/>
                  <a:gd name="T71" fmla="*/ 86 h 425"/>
                  <a:gd name="T72" fmla="*/ 86 w 427"/>
                  <a:gd name="T73" fmla="*/ 287 h 425"/>
                  <a:gd name="T74" fmla="*/ 70 w 427"/>
                  <a:gd name="T75" fmla="*/ 283 h 425"/>
                  <a:gd name="T76" fmla="*/ 277 w 427"/>
                  <a:gd name="T77" fmla="*/ 76 h 425"/>
                  <a:gd name="T78" fmla="*/ 57 w 427"/>
                  <a:gd name="T79" fmla="*/ 299 h 425"/>
                  <a:gd name="T80" fmla="*/ 79 w 427"/>
                  <a:gd name="T81" fmla="*/ 304 h 425"/>
                  <a:gd name="T82" fmla="*/ 79 w 427"/>
                  <a:gd name="T83" fmla="*/ 337 h 425"/>
                  <a:gd name="T84" fmla="*/ 88 w 427"/>
                  <a:gd name="T85" fmla="*/ 346 h 425"/>
                  <a:gd name="T86" fmla="*/ 121 w 427"/>
                  <a:gd name="T87" fmla="*/ 346 h 425"/>
                  <a:gd name="T88" fmla="*/ 128 w 427"/>
                  <a:gd name="T89" fmla="*/ 371 h 425"/>
                  <a:gd name="T90" fmla="*/ 24 w 427"/>
                  <a:gd name="T91" fmla="*/ 401 h 425"/>
                  <a:gd name="T92" fmla="*/ 57 w 427"/>
                  <a:gd name="T93" fmla="*/ 299 h 425"/>
                  <a:gd name="T94" fmla="*/ 144 w 427"/>
                  <a:gd name="T95" fmla="*/ 360 h 425"/>
                  <a:gd name="T96" fmla="*/ 138 w 427"/>
                  <a:gd name="T97" fmla="*/ 340 h 425"/>
                  <a:gd name="T98" fmla="*/ 341 w 427"/>
                  <a:gd name="T99" fmla="*/ 140 h 425"/>
                  <a:gd name="T100" fmla="*/ 351 w 427"/>
                  <a:gd name="T101" fmla="*/ 151 h 425"/>
                  <a:gd name="T102" fmla="*/ 144 w 427"/>
                  <a:gd name="T103" fmla="*/ 36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425">
                    <a:moveTo>
                      <a:pt x="373" y="156"/>
                    </a:moveTo>
                    <a:cubicBezTo>
                      <a:pt x="420" y="109"/>
                      <a:pt x="420" y="109"/>
                      <a:pt x="420" y="109"/>
                    </a:cubicBezTo>
                    <a:cubicBezTo>
                      <a:pt x="424" y="104"/>
                      <a:pt x="427" y="98"/>
                      <a:pt x="427" y="92"/>
                    </a:cubicBezTo>
                    <a:cubicBezTo>
                      <a:pt x="427" y="86"/>
                      <a:pt x="424" y="80"/>
                      <a:pt x="420" y="76"/>
                    </a:cubicBezTo>
                    <a:cubicBezTo>
                      <a:pt x="351" y="7"/>
                      <a:pt x="351" y="7"/>
                      <a:pt x="351" y="7"/>
                    </a:cubicBezTo>
                    <a:cubicBezTo>
                      <a:pt x="347" y="3"/>
                      <a:pt x="341" y="0"/>
                      <a:pt x="335" y="0"/>
                    </a:cubicBezTo>
                    <a:cubicBezTo>
                      <a:pt x="329" y="0"/>
                      <a:pt x="323" y="3"/>
                      <a:pt x="319" y="7"/>
                    </a:cubicBezTo>
                    <a:cubicBezTo>
                      <a:pt x="270" y="56"/>
                      <a:pt x="270" y="56"/>
                      <a:pt x="270" y="56"/>
                    </a:cubicBezTo>
                    <a:cubicBezTo>
                      <a:pt x="269" y="57"/>
                      <a:pt x="269" y="57"/>
                      <a:pt x="268" y="58"/>
                    </a:cubicBezTo>
                    <a:cubicBezTo>
                      <a:pt x="45" y="282"/>
                      <a:pt x="45" y="282"/>
                      <a:pt x="45" y="282"/>
                    </a:cubicBezTo>
                    <a:cubicBezTo>
                      <a:pt x="43" y="283"/>
                      <a:pt x="43" y="284"/>
                      <a:pt x="42" y="285"/>
                    </a:cubicBezTo>
                    <a:cubicBezTo>
                      <a:pt x="1" y="413"/>
                      <a:pt x="1" y="413"/>
                      <a:pt x="1" y="413"/>
                    </a:cubicBezTo>
                    <a:cubicBezTo>
                      <a:pt x="0" y="416"/>
                      <a:pt x="1" y="420"/>
                      <a:pt x="3" y="422"/>
                    </a:cubicBezTo>
                    <a:cubicBezTo>
                      <a:pt x="5" y="424"/>
                      <a:pt x="7" y="425"/>
                      <a:pt x="10" y="425"/>
                    </a:cubicBezTo>
                    <a:cubicBezTo>
                      <a:pt x="11" y="425"/>
                      <a:pt x="12" y="425"/>
                      <a:pt x="12" y="424"/>
                    </a:cubicBezTo>
                    <a:cubicBezTo>
                      <a:pt x="143" y="385"/>
                      <a:pt x="143" y="385"/>
                      <a:pt x="143" y="385"/>
                    </a:cubicBezTo>
                    <a:cubicBezTo>
                      <a:pt x="145" y="385"/>
                      <a:pt x="146" y="384"/>
                      <a:pt x="147" y="383"/>
                    </a:cubicBezTo>
                    <a:cubicBezTo>
                      <a:pt x="371" y="158"/>
                      <a:pt x="371" y="158"/>
                      <a:pt x="371" y="158"/>
                    </a:cubicBezTo>
                    <a:cubicBezTo>
                      <a:pt x="372" y="157"/>
                      <a:pt x="372" y="157"/>
                      <a:pt x="373" y="156"/>
                    </a:cubicBezTo>
                    <a:close/>
                    <a:moveTo>
                      <a:pt x="332" y="20"/>
                    </a:moveTo>
                    <a:cubicBezTo>
                      <a:pt x="333" y="19"/>
                      <a:pt x="334" y="19"/>
                      <a:pt x="335" y="19"/>
                    </a:cubicBezTo>
                    <a:cubicBezTo>
                      <a:pt x="336" y="19"/>
                      <a:pt x="337" y="19"/>
                      <a:pt x="338" y="20"/>
                    </a:cubicBezTo>
                    <a:cubicBezTo>
                      <a:pt x="407" y="89"/>
                      <a:pt x="407" y="89"/>
                      <a:pt x="407" y="89"/>
                    </a:cubicBezTo>
                    <a:cubicBezTo>
                      <a:pt x="408" y="90"/>
                      <a:pt x="408" y="92"/>
                      <a:pt x="408" y="92"/>
                    </a:cubicBezTo>
                    <a:cubicBezTo>
                      <a:pt x="408" y="93"/>
                      <a:pt x="408" y="94"/>
                      <a:pt x="407" y="95"/>
                    </a:cubicBezTo>
                    <a:cubicBezTo>
                      <a:pt x="365" y="138"/>
                      <a:pt x="365" y="138"/>
                      <a:pt x="365" y="138"/>
                    </a:cubicBezTo>
                    <a:cubicBezTo>
                      <a:pt x="290" y="63"/>
                      <a:pt x="290" y="63"/>
                      <a:pt x="290" y="63"/>
                    </a:cubicBezTo>
                    <a:lnTo>
                      <a:pt x="332" y="20"/>
                    </a:lnTo>
                    <a:close/>
                    <a:moveTo>
                      <a:pt x="124" y="328"/>
                    </a:moveTo>
                    <a:cubicBezTo>
                      <a:pt x="98" y="328"/>
                      <a:pt x="98" y="328"/>
                      <a:pt x="98" y="328"/>
                    </a:cubicBezTo>
                    <a:cubicBezTo>
                      <a:pt x="98" y="301"/>
                      <a:pt x="98" y="301"/>
                      <a:pt x="98" y="301"/>
                    </a:cubicBezTo>
                    <a:cubicBezTo>
                      <a:pt x="299" y="99"/>
                      <a:pt x="299" y="99"/>
                      <a:pt x="299" y="99"/>
                    </a:cubicBezTo>
                    <a:cubicBezTo>
                      <a:pt x="327" y="127"/>
                      <a:pt x="327" y="127"/>
                      <a:pt x="327" y="127"/>
                    </a:cubicBezTo>
                    <a:lnTo>
                      <a:pt x="124" y="328"/>
                    </a:lnTo>
                    <a:close/>
                    <a:moveTo>
                      <a:pt x="277" y="76"/>
                    </a:moveTo>
                    <a:cubicBezTo>
                      <a:pt x="286" y="86"/>
                      <a:pt x="286" y="86"/>
                      <a:pt x="286" y="86"/>
                    </a:cubicBezTo>
                    <a:cubicBezTo>
                      <a:pt x="86" y="287"/>
                      <a:pt x="86" y="287"/>
                      <a:pt x="86" y="287"/>
                    </a:cubicBezTo>
                    <a:cubicBezTo>
                      <a:pt x="70" y="283"/>
                      <a:pt x="70" y="283"/>
                      <a:pt x="70" y="283"/>
                    </a:cubicBezTo>
                    <a:lnTo>
                      <a:pt x="277" y="76"/>
                    </a:lnTo>
                    <a:close/>
                    <a:moveTo>
                      <a:pt x="57" y="299"/>
                    </a:moveTo>
                    <a:cubicBezTo>
                      <a:pt x="79" y="304"/>
                      <a:pt x="79" y="304"/>
                      <a:pt x="79" y="304"/>
                    </a:cubicBezTo>
                    <a:cubicBezTo>
                      <a:pt x="79" y="337"/>
                      <a:pt x="79" y="337"/>
                      <a:pt x="79" y="337"/>
                    </a:cubicBezTo>
                    <a:cubicBezTo>
                      <a:pt x="79" y="342"/>
                      <a:pt x="83" y="346"/>
                      <a:pt x="88" y="346"/>
                    </a:cubicBezTo>
                    <a:cubicBezTo>
                      <a:pt x="121" y="346"/>
                      <a:pt x="121" y="346"/>
                      <a:pt x="121" y="346"/>
                    </a:cubicBezTo>
                    <a:cubicBezTo>
                      <a:pt x="128" y="371"/>
                      <a:pt x="128" y="371"/>
                      <a:pt x="128" y="371"/>
                    </a:cubicBezTo>
                    <a:cubicBezTo>
                      <a:pt x="24" y="401"/>
                      <a:pt x="24" y="401"/>
                      <a:pt x="24" y="401"/>
                    </a:cubicBezTo>
                    <a:lnTo>
                      <a:pt x="57" y="299"/>
                    </a:lnTo>
                    <a:close/>
                    <a:moveTo>
                      <a:pt x="144" y="360"/>
                    </a:moveTo>
                    <a:cubicBezTo>
                      <a:pt x="138" y="340"/>
                      <a:pt x="138" y="340"/>
                      <a:pt x="138" y="340"/>
                    </a:cubicBezTo>
                    <a:cubicBezTo>
                      <a:pt x="341" y="140"/>
                      <a:pt x="341" y="140"/>
                      <a:pt x="341" y="140"/>
                    </a:cubicBezTo>
                    <a:cubicBezTo>
                      <a:pt x="351" y="151"/>
                      <a:pt x="351" y="151"/>
                      <a:pt x="351" y="151"/>
                    </a:cubicBezTo>
                    <a:lnTo>
                      <a:pt x="144" y="360"/>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grpSp>
      </p:grpSp>
      <p:sp>
        <p:nvSpPr>
          <p:cNvPr id="19" name="Title 2">
            <a:extLst>
              <a:ext uri="{FF2B5EF4-FFF2-40B4-BE49-F238E27FC236}">
                <a16:creationId xmlns:a16="http://schemas.microsoft.com/office/drawing/2014/main" id="{EF141E87-AD85-F346-84A3-D48BBF6A755B}"/>
              </a:ext>
            </a:extLst>
          </p:cNvPr>
          <p:cNvSpPr txBox="1">
            <a:spLocks/>
          </p:cNvSpPr>
          <p:nvPr/>
        </p:nvSpPr>
        <p:spPr>
          <a:xfrm>
            <a:off x="1805315" y="2057400"/>
            <a:ext cx="3858691" cy="820481"/>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Discuss the prevalence of opioid overuse as a complication of surgery</a:t>
            </a:r>
          </a:p>
          <a:p>
            <a:pPr algn="l"/>
            <a:endParaRPr lang="en-US" sz="1333" cap="all" spc="400" dirty="0">
              <a:solidFill>
                <a:schemeClr val="accent1"/>
              </a:solidFill>
              <a:latin typeface="Myriad Pro Cond" panose="020B0506030403020204" pitchFamily="34" charset="0"/>
            </a:endParaRPr>
          </a:p>
        </p:txBody>
      </p:sp>
      <p:grpSp>
        <p:nvGrpSpPr>
          <p:cNvPr id="20" name="Group 19">
            <a:extLst>
              <a:ext uri="{FF2B5EF4-FFF2-40B4-BE49-F238E27FC236}">
                <a16:creationId xmlns:a16="http://schemas.microsoft.com/office/drawing/2014/main" id="{A433A2D0-CB84-B644-B6D3-9851A4225015}"/>
              </a:ext>
            </a:extLst>
          </p:cNvPr>
          <p:cNvGrpSpPr/>
          <p:nvPr/>
        </p:nvGrpSpPr>
        <p:grpSpPr>
          <a:xfrm>
            <a:off x="6518441" y="4642441"/>
            <a:ext cx="792969" cy="792967"/>
            <a:chOff x="593725" y="2596599"/>
            <a:chExt cx="594727" cy="594725"/>
          </a:xfrm>
          <a:solidFill>
            <a:srgbClr val="00B0F0"/>
          </a:solidFill>
        </p:grpSpPr>
        <p:sp>
          <p:nvSpPr>
            <p:cNvPr id="21" name="Oval 20">
              <a:extLst>
                <a:ext uri="{FF2B5EF4-FFF2-40B4-BE49-F238E27FC236}">
                  <a16:creationId xmlns:a16="http://schemas.microsoft.com/office/drawing/2014/main" id="{041B0A14-DA40-3D49-8733-5EE0BB956F3A}"/>
                </a:ext>
              </a:extLst>
            </p:cNvPr>
            <p:cNvSpPr/>
            <p:nvPr/>
          </p:nvSpPr>
          <p:spPr>
            <a:xfrm>
              <a:off x="593725" y="2596599"/>
              <a:ext cx="594727" cy="5947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grpSp>
          <p:nvGrpSpPr>
            <p:cNvPr id="22" name="Group 21">
              <a:extLst>
                <a:ext uri="{FF2B5EF4-FFF2-40B4-BE49-F238E27FC236}">
                  <a16:creationId xmlns:a16="http://schemas.microsoft.com/office/drawing/2014/main" id="{B02C1A09-F8B5-9C42-869E-F6584A975B01}"/>
                </a:ext>
              </a:extLst>
            </p:cNvPr>
            <p:cNvGrpSpPr/>
            <p:nvPr/>
          </p:nvGrpSpPr>
          <p:grpSpPr>
            <a:xfrm>
              <a:off x="759259" y="2765476"/>
              <a:ext cx="263659" cy="256972"/>
              <a:chOff x="2212975" y="1027113"/>
              <a:chExt cx="438150" cy="427038"/>
            </a:xfrm>
            <a:grpFill/>
          </p:grpSpPr>
          <p:sp>
            <p:nvSpPr>
              <p:cNvPr id="23" name="Freeform 126">
                <a:extLst>
                  <a:ext uri="{FF2B5EF4-FFF2-40B4-BE49-F238E27FC236}">
                    <a16:creationId xmlns:a16="http://schemas.microsoft.com/office/drawing/2014/main" id="{FC85009B-25E5-9348-A0CA-EA8024BDB6E9}"/>
                  </a:ext>
                </a:extLst>
              </p:cNvPr>
              <p:cNvSpPr>
                <a:spLocks noEditPoints="1"/>
              </p:cNvSpPr>
              <p:nvPr/>
            </p:nvSpPr>
            <p:spPr bwMode="auto">
              <a:xfrm>
                <a:off x="2212975" y="1027113"/>
                <a:ext cx="438150" cy="427038"/>
              </a:xfrm>
              <a:custGeom>
                <a:avLst/>
                <a:gdLst>
                  <a:gd name="T0" fmla="*/ 345 w 438"/>
                  <a:gd name="T1" fmla="*/ 169 h 426"/>
                  <a:gd name="T2" fmla="*/ 424 w 438"/>
                  <a:gd name="T3" fmla="*/ 52 h 426"/>
                  <a:gd name="T4" fmla="*/ 409 w 438"/>
                  <a:gd name="T5" fmla="*/ 49 h 426"/>
                  <a:gd name="T6" fmla="*/ 360 w 438"/>
                  <a:gd name="T7" fmla="*/ 96 h 426"/>
                  <a:gd name="T8" fmla="*/ 337 w 438"/>
                  <a:gd name="T9" fmla="*/ 75 h 426"/>
                  <a:gd name="T10" fmla="*/ 383 w 438"/>
                  <a:gd name="T11" fmla="*/ 23 h 426"/>
                  <a:gd name="T12" fmla="*/ 380 w 438"/>
                  <a:gd name="T13" fmla="*/ 8 h 426"/>
                  <a:gd name="T14" fmla="*/ 288 w 438"/>
                  <a:gd name="T15" fmla="*/ 24 h 426"/>
                  <a:gd name="T16" fmla="*/ 119 w 438"/>
                  <a:gd name="T17" fmla="*/ 261 h 426"/>
                  <a:gd name="T18" fmla="*/ 31 w 438"/>
                  <a:gd name="T19" fmla="*/ 282 h 426"/>
                  <a:gd name="T20" fmla="*/ 21 w 438"/>
                  <a:gd name="T21" fmla="*/ 379 h 426"/>
                  <a:gd name="T22" fmla="*/ 75 w 438"/>
                  <a:gd name="T23" fmla="*/ 331 h 426"/>
                  <a:gd name="T24" fmla="*/ 101 w 438"/>
                  <a:gd name="T25" fmla="*/ 350 h 426"/>
                  <a:gd name="T26" fmla="*/ 55 w 438"/>
                  <a:gd name="T27" fmla="*/ 403 h 426"/>
                  <a:gd name="T28" fmla="*/ 58 w 438"/>
                  <a:gd name="T29" fmla="*/ 418 h 426"/>
                  <a:gd name="T30" fmla="*/ 93 w 438"/>
                  <a:gd name="T31" fmla="*/ 426 h 426"/>
                  <a:gd name="T32" fmla="*/ 171 w 438"/>
                  <a:gd name="T33" fmla="*/ 313 h 426"/>
                  <a:gd name="T34" fmla="*/ 137 w 438"/>
                  <a:gd name="T35" fmla="*/ 388 h 426"/>
                  <a:gd name="T36" fmla="*/ 79 w 438"/>
                  <a:gd name="T37" fmla="*/ 405 h 426"/>
                  <a:gd name="T38" fmla="*/ 115 w 438"/>
                  <a:gd name="T39" fmla="*/ 337 h 426"/>
                  <a:gd name="T40" fmla="*/ 79 w 438"/>
                  <a:gd name="T41" fmla="*/ 310 h 426"/>
                  <a:gd name="T42" fmla="*/ 27 w 438"/>
                  <a:gd name="T43" fmla="*/ 352 h 426"/>
                  <a:gd name="T44" fmla="*/ 93 w 438"/>
                  <a:gd name="T45" fmla="*/ 275 h 426"/>
                  <a:gd name="T46" fmla="*/ 128 w 438"/>
                  <a:gd name="T47" fmla="*/ 278 h 426"/>
                  <a:gd name="T48" fmla="*/ 287 w 438"/>
                  <a:gd name="T49" fmla="*/ 111 h 426"/>
                  <a:gd name="T50" fmla="*/ 345 w 438"/>
                  <a:gd name="T51" fmla="*/ 18 h 426"/>
                  <a:gd name="T52" fmla="*/ 324 w 438"/>
                  <a:gd name="T53" fmla="*/ 55 h 426"/>
                  <a:gd name="T54" fmla="*/ 344 w 438"/>
                  <a:gd name="T55" fmla="*/ 108 h 426"/>
                  <a:gd name="T56" fmla="*/ 377 w 438"/>
                  <a:gd name="T57" fmla="*/ 108 h 426"/>
                  <a:gd name="T58" fmla="*/ 394 w 438"/>
                  <a:gd name="T59" fmla="*/ 130 h 426"/>
                  <a:gd name="T60" fmla="*/ 321 w 438"/>
                  <a:gd name="T61" fmla="*/ 145 h 426"/>
                  <a:gd name="T62" fmla="*/ 154 w 438"/>
                  <a:gd name="T63" fmla="*/ 304 h 426"/>
                  <a:gd name="T64" fmla="*/ 137 w 438"/>
                  <a:gd name="T65" fmla="*/ 38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8" h="426">
                    <a:moveTo>
                      <a:pt x="320" y="165"/>
                    </a:moveTo>
                    <a:cubicBezTo>
                      <a:pt x="328" y="167"/>
                      <a:pt x="336" y="169"/>
                      <a:pt x="345" y="169"/>
                    </a:cubicBezTo>
                    <a:cubicBezTo>
                      <a:pt x="368" y="169"/>
                      <a:pt x="391" y="159"/>
                      <a:pt x="407" y="143"/>
                    </a:cubicBezTo>
                    <a:cubicBezTo>
                      <a:pt x="431" y="119"/>
                      <a:pt x="438" y="83"/>
                      <a:pt x="424" y="52"/>
                    </a:cubicBezTo>
                    <a:cubicBezTo>
                      <a:pt x="423" y="49"/>
                      <a:pt x="420" y="47"/>
                      <a:pt x="417" y="46"/>
                    </a:cubicBezTo>
                    <a:cubicBezTo>
                      <a:pt x="414" y="46"/>
                      <a:pt x="411" y="47"/>
                      <a:pt x="409" y="49"/>
                    </a:cubicBezTo>
                    <a:cubicBezTo>
                      <a:pt x="363" y="95"/>
                      <a:pt x="363" y="95"/>
                      <a:pt x="363" y="95"/>
                    </a:cubicBezTo>
                    <a:cubicBezTo>
                      <a:pt x="362" y="96"/>
                      <a:pt x="361" y="96"/>
                      <a:pt x="360" y="96"/>
                    </a:cubicBezTo>
                    <a:cubicBezTo>
                      <a:pt x="359" y="96"/>
                      <a:pt x="358" y="96"/>
                      <a:pt x="357" y="95"/>
                    </a:cubicBezTo>
                    <a:cubicBezTo>
                      <a:pt x="337" y="75"/>
                      <a:pt x="337" y="75"/>
                      <a:pt x="337" y="75"/>
                    </a:cubicBezTo>
                    <a:cubicBezTo>
                      <a:pt x="335" y="73"/>
                      <a:pt x="335" y="70"/>
                      <a:pt x="337" y="69"/>
                    </a:cubicBezTo>
                    <a:cubicBezTo>
                      <a:pt x="383" y="23"/>
                      <a:pt x="383" y="23"/>
                      <a:pt x="383" y="23"/>
                    </a:cubicBezTo>
                    <a:cubicBezTo>
                      <a:pt x="385" y="21"/>
                      <a:pt x="386" y="18"/>
                      <a:pt x="386" y="15"/>
                    </a:cubicBezTo>
                    <a:cubicBezTo>
                      <a:pt x="385" y="12"/>
                      <a:pt x="383" y="9"/>
                      <a:pt x="380" y="8"/>
                    </a:cubicBezTo>
                    <a:cubicBezTo>
                      <a:pt x="369" y="2"/>
                      <a:pt x="357" y="0"/>
                      <a:pt x="345" y="0"/>
                    </a:cubicBezTo>
                    <a:cubicBezTo>
                      <a:pt x="324" y="0"/>
                      <a:pt x="304" y="8"/>
                      <a:pt x="288" y="24"/>
                    </a:cubicBezTo>
                    <a:cubicBezTo>
                      <a:pt x="266" y="47"/>
                      <a:pt x="257" y="82"/>
                      <a:pt x="267" y="112"/>
                    </a:cubicBezTo>
                    <a:cubicBezTo>
                      <a:pt x="119" y="261"/>
                      <a:pt x="119" y="261"/>
                      <a:pt x="119" y="261"/>
                    </a:cubicBezTo>
                    <a:cubicBezTo>
                      <a:pt x="111" y="258"/>
                      <a:pt x="102" y="257"/>
                      <a:pt x="93" y="257"/>
                    </a:cubicBezTo>
                    <a:cubicBezTo>
                      <a:pt x="70" y="257"/>
                      <a:pt x="47" y="266"/>
                      <a:pt x="31" y="282"/>
                    </a:cubicBezTo>
                    <a:cubicBezTo>
                      <a:pt x="7" y="306"/>
                      <a:pt x="0" y="342"/>
                      <a:pt x="14" y="374"/>
                    </a:cubicBezTo>
                    <a:cubicBezTo>
                      <a:pt x="15" y="376"/>
                      <a:pt x="18" y="379"/>
                      <a:pt x="21" y="379"/>
                    </a:cubicBezTo>
                    <a:cubicBezTo>
                      <a:pt x="24" y="380"/>
                      <a:pt x="27" y="379"/>
                      <a:pt x="29" y="376"/>
                    </a:cubicBezTo>
                    <a:cubicBezTo>
                      <a:pt x="75" y="331"/>
                      <a:pt x="75" y="331"/>
                      <a:pt x="75" y="331"/>
                    </a:cubicBezTo>
                    <a:cubicBezTo>
                      <a:pt x="77" y="329"/>
                      <a:pt x="80" y="328"/>
                      <a:pt x="81" y="330"/>
                    </a:cubicBezTo>
                    <a:cubicBezTo>
                      <a:pt x="101" y="350"/>
                      <a:pt x="101" y="350"/>
                      <a:pt x="101" y="350"/>
                    </a:cubicBezTo>
                    <a:cubicBezTo>
                      <a:pt x="103" y="352"/>
                      <a:pt x="103" y="355"/>
                      <a:pt x="101" y="357"/>
                    </a:cubicBezTo>
                    <a:cubicBezTo>
                      <a:pt x="55" y="403"/>
                      <a:pt x="55" y="403"/>
                      <a:pt x="55" y="403"/>
                    </a:cubicBezTo>
                    <a:cubicBezTo>
                      <a:pt x="53" y="405"/>
                      <a:pt x="52" y="408"/>
                      <a:pt x="53" y="411"/>
                    </a:cubicBezTo>
                    <a:cubicBezTo>
                      <a:pt x="53" y="414"/>
                      <a:pt x="55" y="416"/>
                      <a:pt x="58" y="418"/>
                    </a:cubicBezTo>
                    <a:cubicBezTo>
                      <a:pt x="69" y="423"/>
                      <a:pt x="81" y="426"/>
                      <a:pt x="93" y="426"/>
                    </a:cubicBezTo>
                    <a:cubicBezTo>
                      <a:pt x="93" y="426"/>
                      <a:pt x="93" y="426"/>
                      <a:pt x="93" y="426"/>
                    </a:cubicBezTo>
                    <a:cubicBezTo>
                      <a:pt x="114" y="426"/>
                      <a:pt x="135" y="417"/>
                      <a:pt x="150" y="401"/>
                    </a:cubicBezTo>
                    <a:cubicBezTo>
                      <a:pt x="173" y="379"/>
                      <a:pt x="181" y="343"/>
                      <a:pt x="171" y="313"/>
                    </a:cubicBezTo>
                    <a:lnTo>
                      <a:pt x="320" y="165"/>
                    </a:lnTo>
                    <a:close/>
                    <a:moveTo>
                      <a:pt x="137" y="388"/>
                    </a:moveTo>
                    <a:cubicBezTo>
                      <a:pt x="125" y="400"/>
                      <a:pt x="109" y="407"/>
                      <a:pt x="93" y="407"/>
                    </a:cubicBezTo>
                    <a:cubicBezTo>
                      <a:pt x="88" y="407"/>
                      <a:pt x="84" y="406"/>
                      <a:pt x="79" y="405"/>
                    </a:cubicBezTo>
                    <a:cubicBezTo>
                      <a:pt x="114" y="370"/>
                      <a:pt x="114" y="370"/>
                      <a:pt x="114" y="370"/>
                    </a:cubicBezTo>
                    <a:cubicBezTo>
                      <a:pt x="123" y="361"/>
                      <a:pt x="124" y="346"/>
                      <a:pt x="115" y="337"/>
                    </a:cubicBezTo>
                    <a:cubicBezTo>
                      <a:pt x="95" y="317"/>
                      <a:pt x="95" y="317"/>
                      <a:pt x="95" y="317"/>
                    </a:cubicBezTo>
                    <a:cubicBezTo>
                      <a:pt x="91" y="312"/>
                      <a:pt x="85" y="310"/>
                      <a:pt x="79" y="310"/>
                    </a:cubicBezTo>
                    <a:cubicBezTo>
                      <a:pt x="73" y="310"/>
                      <a:pt x="66" y="313"/>
                      <a:pt x="62" y="317"/>
                    </a:cubicBezTo>
                    <a:cubicBezTo>
                      <a:pt x="27" y="352"/>
                      <a:pt x="27" y="352"/>
                      <a:pt x="27" y="352"/>
                    </a:cubicBezTo>
                    <a:cubicBezTo>
                      <a:pt x="23" y="332"/>
                      <a:pt x="29" y="311"/>
                      <a:pt x="45" y="295"/>
                    </a:cubicBezTo>
                    <a:cubicBezTo>
                      <a:pt x="57" y="283"/>
                      <a:pt x="75" y="275"/>
                      <a:pt x="93" y="275"/>
                    </a:cubicBezTo>
                    <a:cubicBezTo>
                      <a:pt x="102" y="275"/>
                      <a:pt x="110" y="277"/>
                      <a:pt x="117" y="280"/>
                    </a:cubicBezTo>
                    <a:cubicBezTo>
                      <a:pt x="121" y="282"/>
                      <a:pt x="125" y="281"/>
                      <a:pt x="128" y="278"/>
                    </a:cubicBezTo>
                    <a:cubicBezTo>
                      <a:pt x="285" y="121"/>
                      <a:pt x="285" y="121"/>
                      <a:pt x="285" y="121"/>
                    </a:cubicBezTo>
                    <a:cubicBezTo>
                      <a:pt x="287" y="118"/>
                      <a:pt x="288" y="114"/>
                      <a:pt x="287" y="111"/>
                    </a:cubicBezTo>
                    <a:cubicBezTo>
                      <a:pt x="277" y="87"/>
                      <a:pt x="283" y="56"/>
                      <a:pt x="301" y="37"/>
                    </a:cubicBezTo>
                    <a:cubicBezTo>
                      <a:pt x="313" y="25"/>
                      <a:pt x="329" y="18"/>
                      <a:pt x="345" y="18"/>
                    </a:cubicBezTo>
                    <a:cubicBezTo>
                      <a:pt x="350" y="18"/>
                      <a:pt x="355" y="19"/>
                      <a:pt x="359" y="20"/>
                    </a:cubicBezTo>
                    <a:cubicBezTo>
                      <a:pt x="324" y="55"/>
                      <a:pt x="324" y="55"/>
                      <a:pt x="324" y="55"/>
                    </a:cubicBezTo>
                    <a:cubicBezTo>
                      <a:pt x="315" y="65"/>
                      <a:pt x="315" y="79"/>
                      <a:pt x="324" y="88"/>
                    </a:cubicBezTo>
                    <a:cubicBezTo>
                      <a:pt x="344" y="108"/>
                      <a:pt x="344" y="108"/>
                      <a:pt x="344" y="108"/>
                    </a:cubicBezTo>
                    <a:cubicBezTo>
                      <a:pt x="348" y="112"/>
                      <a:pt x="354" y="115"/>
                      <a:pt x="360" y="115"/>
                    </a:cubicBezTo>
                    <a:cubicBezTo>
                      <a:pt x="366" y="115"/>
                      <a:pt x="372" y="112"/>
                      <a:pt x="377" y="108"/>
                    </a:cubicBezTo>
                    <a:cubicBezTo>
                      <a:pt x="411" y="73"/>
                      <a:pt x="411" y="73"/>
                      <a:pt x="411" y="73"/>
                    </a:cubicBezTo>
                    <a:cubicBezTo>
                      <a:pt x="415" y="93"/>
                      <a:pt x="409" y="115"/>
                      <a:pt x="394" y="130"/>
                    </a:cubicBezTo>
                    <a:cubicBezTo>
                      <a:pt x="381" y="143"/>
                      <a:pt x="363" y="150"/>
                      <a:pt x="345" y="150"/>
                    </a:cubicBezTo>
                    <a:cubicBezTo>
                      <a:pt x="337" y="150"/>
                      <a:pt x="329" y="148"/>
                      <a:pt x="321" y="145"/>
                    </a:cubicBezTo>
                    <a:cubicBezTo>
                      <a:pt x="318" y="144"/>
                      <a:pt x="314" y="144"/>
                      <a:pt x="311" y="147"/>
                    </a:cubicBezTo>
                    <a:cubicBezTo>
                      <a:pt x="154" y="304"/>
                      <a:pt x="154" y="304"/>
                      <a:pt x="154" y="304"/>
                    </a:cubicBezTo>
                    <a:cubicBezTo>
                      <a:pt x="151" y="307"/>
                      <a:pt x="150" y="311"/>
                      <a:pt x="152" y="315"/>
                    </a:cubicBezTo>
                    <a:cubicBezTo>
                      <a:pt x="162" y="339"/>
                      <a:pt x="156" y="370"/>
                      <a:pt x="137" y="388"/>
                    </a:cubicBez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24" name="Freeform 127">
                <a:extLst>
                  <a:ext uri="{FF2B5EF4-FFF2-40B4-BE49-F238E27FC236}">
                    <a16:creationId xmlns:a16="http://schemas.microsoft.com/office/drawing/2014/main" id="{F9211CA9-B3CF-1441-A097-F2D7CD83A821}"/>
                  </a:ext>
                </a:extLst>
              </p:cNvPr>
              <p:cNvSpPr>
                <a:spLocks/>
              </p:cNvSpPr>
              <p:nvPr/>
            </p:nvSpPr>
            <p:spPr bwMode="auto">
              <a:xfrm>
                <a:off x="2447925" y="1257300"/>
                <a:ext cx="198438" cy="193675"/>
              </a:xfrm>
              <a:custGeom>
                <a:avLst/>
                <a:gdLst>
                  <a:gd name="T0" fmla="*/ 56 w 197"/>
                  <a:gd name="T1" fmla="*/ 3 h 194"/>
                  <a:gd name="T2" fmla="*/ 43 w 197"/>
                  <a:gd name="T3" fmla="*/ 3 h 194"/>
                  <a:gd name="T4" fmla="*/ 43 w 197"/>
                  <a:gd name="T5" fmla="*/ 16 h 194"/>
                  <a:gd name="T6" fmla="*/ 174 w 197"/>
                  <a:gd name="T7" fmla="*/ 147 h 194"/>
                  <a:gd name="T8" fmla="*/ 174 w 197"/>
                  <a:gd name="T9" fmla="*/ 154 h 194"/>
                  <a:gd name="T10" fmla="*/ 155 w 197"/>
                  <a:gd name="T11" fmla="*/ 174 h 194"/>
                  <a:gd name="T12" fmla="*/ 152 w 197"/>
                  <a:gd name="T13" fmla="*/ 175 h 194"/>
                  <a:gd name="T14" fmla="*/ 152 w 197"/>
                  <a:gd name="T15" fmla="*/ 175 h 194"/>
                  <a:gd name="T16" fmla="*/ 148 w 197"/>
                  <a:gd name="T17" fmla="*/ 174 h 194"/>
                  <a:gd name="T18" fmla="*/ 17 w 197"/>
                  <a:gd name="T19" fmla="*/ 43 h 194"/>
                  <a:gd name="T20" fmla="*/ 4 w 197"/>
                  <a:gd name="T21" fmla="*/ 43 h 194"/>
                  <a:gd name="T22" fmla="*/ 4 w 197"/>
                  <a:gd name="T23" fmla="*/ 56 h 194"/>
                  <a:gd name="T24" fmla="*/ 135 w 197"/>
                  <a:gd name="T25" fmla="*/ 187 h 194"/>
                  <a:gd name="T26" fmla="*/ 152 w 197"/>
                  <a:gd name="T27" fmla="*/ 194 h 194"/>
                  <a:gd name="T28" fmla="*/ 152 w 197"/>
                  <a:gd name="T29" fmla="*/ 194 h 194"/>
                  <a:gd name="T30" fmla="*/ 169 w 197"/>
                  <a:gd name="T31" fmla="*/ 187 h 194"/>
                  <a:gd name="T32" fmla="*/ 187 w 197"/>
                  <a:gd name="T33" fmla="*/ 167 h 194"/>
                  <a:gd name="T34" fmla="*/ 187 w 197"/>
                  <a:gd name="T35" fmla="*/ 134 h 194"/>
                  <a:gd name="T36" fmla="*/ 56 w 197"/>
                  <a:gd name="T37" fmla="*/ 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4">
                    <a:moveTo>
                      <a:pt x="56" y="3"/>
                    </a:moveTo>
                    <a:cubicBezTo>
                      <a:pt x="53" y="0"/>
                      <a:pt x="47" y="0"/>
                      <a:pt x="43" y="3"/>
                    </a:cubicBezTo>
                    <a:cubicBezTo>
                      <a:pt x="39" y="7"/>
                      <a:pt x="39" y="13"/>
                      <a:pt x="43" y="16"/>
                    </a:cubicBezTo>
                    <a:cubicBezTo>
                      <a:pt x="174" y="147"/>
                      <a:pt x="174" y="147"/>
                      <a:pt x="174" y="147"/>
                    </a:cubicBezTo>
                    <a:cubicBezTo>
                      <a:pt x="176" y="149"/>
                      <a:pt x="176" y="152"/>
                      <a:pt x="174" y="154"/>
                    </a:cubicBezTo>
                    <a:cubicBezTo>
                      <a:pt x="155" y="174"/>
                      <a:pt x="155" y="174"/>
                      <a:pt x="155" y="174"/>
                    </a:cubicBezTo>
                    <a:cubicBezTo>
                      <a:pt x="154" y="175"/>
                      <a:pt x="153" y="175"/>
                      <a:pt x="152" y="175"/>
                    </a:cubicBezTo>
                    <a:cubicBezTo>
                      <a:pt x="152" y="175"/>
                      <a:pt x="152" y="175"/>
                      <a:pt x="152" y="175"/>
                    </a:cubicBezTo>
                    <a:cubicBezTo>
                      <a:pt x="151" y="175"/>
                      <a:pt x="149" y="175"/>
                      <a:pt x="148" y="174"/>
                    </a:cubicBezTo>
                    <a:cubicBezTo>
                      <a:pt x="17" y="43"/>
                      <a:pt x="17" y="43"/>
                      <a:pt x="17" y="43"/>
                    </a:cubicBezTo>
                    <a:cubicBezTo>
                      <a:pt x="13" y="39"/>
                      <a:pt x="7" y="39"/>
                      <a:pt x="4" y="43"/>
                    </a:cubicBezTo>
                    <a:cubicBezTo>
                      <a:pt x="0" y="46"/>
                      <a:pt x="0" y="52"/>
                      <a:pt x="4" y="56"/>
                    </a:cubicBezTo>
                    <a:cubicBezTo>
                      <a:pt x="135" y="187"/>
                      <a:pt x="135" y="187"/>
                      <a:pt x="135" y="187"/>
                    </a:cubicBezTo>
                    <a:cubicBezTo>
                      <a:pt x="140" y="191"/>
                      <a:pt x="146" y="194"/>
                      <a:pt x="152" y="194"/>
                    </a:cubicBezTo>
                    <a:cubicBezTo>
                      <a:pt x="152" y="194"/>
                      <a:pt x="152" y="194"/>
                      <a:pt x="152" y="194"/>
                    </a:cubicBezTo>
                    <a:cubicBezTo>
                      <a:pt x="158" y="194"/>
                      <a:pt x="164" y="191"/>
                      <a:pt x="169" y="187"/>
                    </a:cubicBezTo>
                    <a:cubicBezTo>
                      <a:pt x="187" y="167"/>
                      <a:pt x="187" y="167"/>
                      <a:pt x="187" y="167"/>
                    </a:cubicBezTo>
                    <a:cubicBezTo>
                      <a:pt x="197" y="158"/>
                      <a:pt x="197" y="143"/>
                      <a:pt x="187" y="134"/>
                    </a:cubicBezTo>
                    <a:lnTo>
                      <a:pt x="56" y="3"/>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25" name="Freeform 128">
                <a:extLst>
                  <a:ext uri="{FF2B5EF4-FFF2-40B4-BE49-F238E27FC236}">
                    <a16:creationId xmlns:a16="http://schemas.microsoft.com/office/drawing/2014/main" id="{3141BD4C-46AF-E045-9BE8-8C385A31AD2D}"/>
                  </a:ext>
                </a:extLst>
              </p:cNvPr>
              <p:cNvSpPr>
                <a:spLocks noEditPoints="1"/>
              </p:cNvSpPr>
              <p:nvPr/>
            </p:nvSpPr>
            <p:spPr bwMode="auto">
              <a:xfrm>
                <a:off x="2219325" y="1027113"/>
                <a:ext cx="177800" cy="176213"/>
              </a:xfrm>
              <a:custGeom>
                <a:avLst/>
                <a:gdLst>
                  <a:gd name="T0" fmla="*/ 43 w 178"/>
                  <a:gd name="T1" fmla="*/ 83 h 177"/>
                  <a:gd name="T2" fmla="*/ 49 w 178"/>
                  <a:gd name="T3" fmla="*/ 85 h 177"/>
                  <a:gd name="T4" fmla="*/ 56 w 178"/>
                  <a:gd name="T5" fmla="*/ 83 h 177"/>
                  <a:gd name="T6" fmla="*/ 62 w 178"/>
                  <a:gd name="T7" fmla="*/ 76 h 177"/>
                  <a:gd name="T8" fmla="*/ 161 w 178"/>
                  <a:gd name="T9" fmla="*/ 174 h 177"/>
                  <a:gd name="T10" fmla="*/ 167 w 178"/>
                  <a:gd name="T11" fmla="*/ 177 h 177"/>
                  <a:gd name="T12" fmla="*/ 174 w 178"/>
                  <a:gd name="T13" fmla="*/ 174 h 177"/>
                  <a:gd name="T14" fmla="*/ 174 w 178"/>
                  <a:gd name="T15" fmla="*/ 161 h 177"/>
                  <a:gd name="T16" fmla="*/ 76 w 178"/>
                  <a:gd name="T17" fmla="*/ 63 h 177"/>
                  <a:gd name="T18" fmla="*/ 82 w 178"/>
                  <a:gd name="T19" fmla="*/ 57 h 177"/>
                  <a:gd name="T20" fmla="*/ 82 w 178"/>
                  <a:gd name="T21" fmla="*/ 43 h 177"/>
                  <a:gd name="T22" fmla="*/ 43 w 178"/>
                  <a:gd name="T23" fmla="*/ 4 h 177"/>
                  <a:gd name="T24" fmla="*/ 30 w 178"/>
                  <a:gd name="T25" fmla="*/ 4 h 177"/>
                  <a:gd name="T26" fmla="*/ 3 w 178"/>
                  <a:gd name="T27" fmla="*/ 30 h 177"/>
                  <a:gd name="T28" fmla="*/ 3 w 178"/>
                  <a:gd name="T29" fmla="*/ 43 h 177"/>
                  <a:gd name="T30" fmla="*/ 43 w 178"/>
                  <a:gd name="T31" fmla="*/ 83 h 177"/>
                  <a:gd name="T32" fmla="*/ 36 w 178"/>
                  <a:gd name="T33" fmla="*/ 24 h 177"/>
                  <a:gd name="T34" fmla="*/ 62 w 178"/>
                  <a:gd name="T35" fmla="*/ 50 h 177"/>
                  <a:gd name="T36" fmla="*/ 49 w 178"/>
                  <a:gd name="T37" fmla="*/ 63 h 177"/>
                  <a:gd name="T38" fmla="*/ 23 w 178"/>
                  <a:gd name="T39" fmla="*/ 37 h 177"/>
                  <a:gd name="T40" fmla="*/ 36 w 178"/>
                  <a:gd name="T41" fmla="*/ 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77">
                    <a:moveTo>
                      <a:pt x="43" y="83"/>
                    </a:moveTo>
                    <a:cubicBezTo>
                      <a:pt x="45" y="85"/>
                      <a:pt x="47" y="85"/>
                      <a:pt x="49" y="85"/>
                    </a:cubicBezTo>
                    <a:cubicBezTo>
                      <a:pt x="52" y="85"/>
                      <a:pt x="54" y="85"/>
                      <a:pt x="56" y="83"/>
                    </a:cubicBezTo>
                    <a:cubicBezTo>
                      <a:pt x="62" y="76"/>
                      <a:pt x="62" y="76"/>
                      <a:pt x="62" y="76"/>
                    </a:cubicBezTo>
                    <a:cubicBezTo>
                      <a:pt x="161" y="174"/>
                      <a:pt x="161" y="174"/>
                      <a:pt x="161" y="174"/>
                    </a:cubicBezTo>
                    <a:cubicBezTo>
                      <a:pt x="163" y="176"/>
                      <a:pt x="165" y="177"/>
                      <a:pt x="167" y="177"/>
                    </a:cubicBezTo>
                    <a:cubicBezTo>
                      <a:pt x="170" y="177"/>
                      <a:pt x="172" y="176"/>
                      <a:pt x="174" y="174"/>
                    </a:cubicBezTo>
                    <a:cubicBezTo>
                      <a:pt x="178" y="171"/>
                      <a:pt x="178" y="165"/>
                      <a:pt x="174" y="161"/>
                    </a:cubicBezTo>
                    <a:cubicBezTo>
                      <a:pt x="76" y="63"/>
                      <a:pt x="76" y="63"/>
                      <a:pt x="76" y="63"/>
                    </a:cubicBezTo>
                    <a:cubicBezTo>
                      <a:pt x="82" y="57"/>
                      <a:pt x="82" y="57"/>
                      <a:pt x="82" y="57"/>
                    </a:cubicBezTo>
                    <a:cubicBezTo>
                      <a:pt x="86" y="53"/>
                      <a:pt x="86" y="47"/>
                      <a:pt x="82" y="43"/>
                    </a:cubicBezTo>
                    <a:cubicBezTo>
                      <a:pt x="43" y="4"/>
                      <a:pt x="43" y="4"/>
                      <a:pt x="43" y="4"/>
                    </a:cubicBezTo>
                    <a:cubicBezTo>
                      <a:pt x="39" y="0"/>
                      <a:pt x="33" y="0"/>
                      <a:pt x="30" y="4"/>
                    </a:cubicBezTo>
                    <a:cubicBezTo>
                      <a:pt x="3" y="30"/>
                      <a:pt x="3" y="30"/>
                      <a:pt x="3" y="30"/>
                    </a:cubicBezTo>
                    <a:cubicBezTo>
                      <a:pt x="0" y="34"/>
                      <a:pt x="0" y="40"/>
                      <a:pt x="3" y="43"/>
                    </a:cubicBezTo>
                    <a:lnTo>
                      <a:pt x="43" y="83"/>
                    </a:lnTo>
                    <a:close/>
                    <a:moveTo>
                      <a:pt x="36" y="24"/>
                    </a:moveTo>
                    <a:cubicBezTo>
                      <a:pt x="62" y="50"/>
                      <a:pt x="62" y="50"/>
                      <a:pt x="62" y="50"/>
                    </a:cubicBezTo>
                    <a:cubicBezTo>
                      <a:pt x="49" y="63"/>
                      <a:pt x="49" y="63"/>
                      <a:pt x="49" y="63"/>
                    </a:cubicBezTo>
                    <a:cubicBezTo>
                      <a:pt x="23" y="37"/>
                      <a:pt x="23" y="37"/>
                      <a:pt x="23" y="37"/>
                    </a:cubicBezTo>
                    <a:lnTo>
                      <a:pt x="36" y="24"/>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grpSp>
      </p:grpSp>
      <p:sp>
        <p:nvSpPr>
          <p:cNvPr id="26" name="Title 2">
            <a:extLst>
              <a:ext uri="{FF2B5EF4-FFF2-40B4-BE49-F238E27FC236}">
                <a16:creationId xmlns:a16="http://schemas.microsoft.com/office/drawing/2014/main" id="{2A7270B1-1B90-0346-A6A6-27AE92DF3C01}"/>
              </a:ext>
            </a:extLst>
          </p:cNvPr>
          <p:cNvSpPr txBox="1">
            <a:spLocks/>
          </p:cNvSpPr>
          <p:nvPr/>
        </p:nvSpPr>
        <p:spPr>
          <a:xfrm>
            <a:off x="1805315" y="3429000"/>
            <a:ext cx="3858691" cy="615361"/>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VALUE multimodal pain management</a:t>
            </a:r>
          </a:p>
          <a:p>
            <a:pPr algn="l"/>
            <a:endParaRPr lang="en-US" sz="1333" cap="all" spc="400" dirty="0">
              <a:solidFill>
                <a:schemeClr val="accent1"/>
              </a:solidFill>
              <a:latin typeface="Myriad Pro Cond" panose="020B0506030403020204" pitchFamily="34" charset="0"/>
            </a:endParaRPr>
          </a:p>
        </p:txBody>
      </p:sp>
      <p:grpSp>
        <p:nvGrpSpPr>
          <p:cNvPr id="27" name="Group 26">
            <a:extLst>
              <a:ext uri="{FF2B5EF4-FFF2-40B4-BE49-F238E27FC236}">
                <a16:creationId xmlns:a16="http://schemas.microsoft.com/office/drawing/2014/main" id="{0DA648BD-B5B3-464D-9B6E-187DF764A377}"/>
              </a:ext>
            </a:extLst>
          </p:cNvPr>
          <p:cNvGrpSpPr/>
          <p:nvPr/>
        </p:nvGrpSpPr>
        <p:grpSpPr>
          <a:xfrm>
            <a:off x="808566" y="4549401"/>
            <a:ext cx="792969" cy="792967"/>
            <a:chOff x="593725" y="3645849"/>
            <a:chExt cx="594727" cy="594725"/>
          </a:xfrm>
          <a:solidFill>
            <a:srgbClr val="00B0F0"/>
          </a:solidFill>
        </p:grpSpPr>
        <p:sp>
          <p:nvSpPr>
            <p:cNvPr id="28" name="Oval 27">
              <a:extLst>
                <a:ext uri="{FF2B5EF4-FFF2-40B4-BE49-F238E27FC236}">
                  <a16:creationId xmlns:a16="http://schemas.microsoft.com/office/drawing/2014/main" id="{99488AD8-FAEE-D148-8043-D816D698F685}"/>
                </a:ext>
              </a:extLst>
            </p:cNvPr>
            <p:cNvSpPr/>
            <p:nvPr/>
          </p:nvSpPr>
          <p:spPr>
            <a:xfrm>
              <a:off x="593725" y="3645849"/>
              <a:ext cx="594727" cy="5947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grpSp>
          <p:nvGrpSpPr>
            <p:cNvPr id="29" name="Group 28">
              <a:extLst>
                <a:ext uri="{FF2B5EF4-FFF2-40B4-BE49-F238E27FC236}">
                  <a16:creationId xmlns:a16="http://schemas.microsoft.com/office/drawing/2014/main" id="{3316DA31-D5D6-6144-A417-9056C20BDADF}"/>
                </a:ext>
              </a:extLst>
            </p:cNvPr>
            <p:cNvGrpSpPr/>
            <p:nvPr/>
          </p:nvGrpSpPr>
          <p:grpSpPr>
            <a:xfrm>
              <a:off x="724390" y="3816159"/>
              <a:ext cx="333396" cy="254106"/>
              <a:chOff x="7980364" y="1682751"/>
              <a:chExt cx="554038" cy="422275"/>
            </a:xfrm>
            <a:grpFill/>
          </p:grpSpPr>
          <p:sp>
            <p:nvSpPr>
              <p:cNvPr id="30" name="Freeform 130">
                <a:extLst>
                  <a:ext uri="{FF2B5EF4-FFF2-40B4-BE49-F238E27FC236}">
                    <a16:creationId xmlns:a16="http://schemas.microsoft.com/office/drawing/2014/main" id="{48936846-6375-584C-AA7F-B659E841B407}"/>
                  </a:ext>
                </a:extLst>
              </p:cNvPr>
              <p:cNvSpPr>
                <a:spLocks noEditPoints="1"/>
              </p:cNvSpPr>
              <p:nvPr/>
            </p:nvSpPr>
            <p:spPr bwMode="auto">
              <a:xfrm>
                <a:off x="7980364" y="1682751"/>
                <a:ext cx="554038" cy="357188"/>
              </a:xfrm>
              <a:custGeom>
                <a:avLst/>
                <a:gdLst>
                  <a:gd name="T0" fmla="*/ 533 w 556"/>
                  <a:gd name="T1" fmla="*/ 131 h 359"/>
                  <a:gd name="T2" fmla="*/ 503 w 556"/>
                  <a:gd name="T3" fmla="*/ 131 h 359"/>
                  <a:gd name="T4" fmla="*/ 503 w 556"/>
                  <a:gd name="T5" fmla="*/ 88 h 359"/>
                  <a:gd name="T6" fmla="*/ 481 w 556"/>
                  <a:gd name="T7" fmla="*/ 65 h 359"/>
                  <a:gd name="T8" fmla="*/ 455 w 556"/>
                  <a:gd name="T9" fmla="*/ 65 h 359"/>
                  <a:gd name="T10" fmla="*/ 445 w 556"/>
                  <a:gd name="T11" fmla="*/ 75 h 359"/>
                  <a:gd name="T12" fmla="*/ 455 w 556"/>
                  <a:gd name="T13" fmla="*/ 84 h 359"/>
                  <a:gd name="T14" fmla="*/ 481 w 556"/>
                  <a:gd name="T15" fmla="*/ 84 h 359"/>
                  <a:gd name="T16" fmla="*/ 485 w 556"/>
                  <a:gd name="T17" fmla="*/ 88 h 359"/>
                  <a:gd name="T18" fmla="*/ 485 w 556"/>
                  <a:gd name="T19" fmla="*/ 131 h 359"/>
                  <a:gd name="T20" fmla="*/ 438 w 556"/>
                  <a:gd name="T21" fmla="*/ 131 h 359"/>
                  <a:gd name="T22" fmla="*/ 438 w 556"/>
                  <a:gd name="T23" fmla="*/ 9 h 359"/>
                  <a:gd name="T24" fmla="*/ 428 w 556"/>
                  <a:gd name="T25" fmla="*/ 0 h 359"/>
                  <a:gd name="T26" fmla="*/ 127 w 556"/>
                  <a:gd name="T27" fmla="*/ 0 h 359"/>
                  <a:gd name="T28" fmla="*/ 118 w 556"/>
                  <a:gd name="T29" fmla="*/ 9 h 359"/>
                  <a:gd name="T30" fmla="*/ 118 w 556"/>
                  <a:gd name="T31" fmla="*/ 131 h 359"/>
                  <a:gd name="T32" fmla="*/ 71 w 556"/>
                  <a:gd name="T33" fmla="*/ 131 h 359"/>
                  <a:gd name="T34" fmla="*/ 71 w 556"/>
                  <a:gd name="T35" fmla="*/ 88 h 359"/>
                  <a:gd name="T36" fmla="*/ 75 w 556"/>
                  <a:gd name="T37" fmla="*/ 84 h 359"/>
                  <a:gd name="T38" fmla="*/ 101 w 556"/>
                  <a:gd name="T39" fmla="*/ 84 h 359"/>
                  <a:gd name="T40" fmla="*/ 110 w 556"/>
                  <a:gd name="T41" fmla="*/ 75 h 359"/>
                  <a:gd name="T42" fmla="*/ 101 w 556"/>
                  <a:gd name="T43" fmla="*/ 65 h 359"/>
                  <a:gd name="T44" fmla="*/ 75 w 556"/>
                  <a:gd name="T45" fmla="*/ 65 h 359"/>
                  <a:gd name="T46" fmla="*/ 52 w 556"/>
                  <a:gd name="T47" fmla="*/ 88 h 359"/>
                  <a:gd name="T48" fmla="*/ 52 w 556"/>
                  <a:gd name="T49" fmla="*/ 131 h 359"/>
                  <a:gd name="T50" fmla="*/ 22 w 556"/>
                  <a:gd name="T51" fmla="*/ 131 h 359"/>
                  <a:gd name="T52" fmla="*/ 0 w 556"/>
                  <a:gd name="T53" fmla="*/ 153 h 359"/>
                  <a:gd name="T54" fmla="*/ 0 w 556"/>
                  <a:gd name="T55" fmla="*/ 337 h 359"/>
                  <a:gd name="T56" fmla="*/ 22 w 556"/>
                  <a:gd name="T57" fmla="*/ 359 h 359"/>
                  <a:gd name="T58" fmla="*/ 101 w 556"/>
                  <a:gd name="T59" fmla="*/ 359 h 359"/>
                  <a:gd name="T60" fmla="*/ 110 w 556"/>
                  <a:gd name="T61" fmla="*/ 350 h 359"/>
                  <a:gd name="T62" fmla="*/ 101 w 556"/>
                  <a:gd name="T63" fmla="*/ 341 h 359"/>
                  <a:gd name="T64" fmla="*/ 22 w 556"/>
                  <a:gd name="T65" fmla="*/ 341 h 359"/>
                  <a:gd name="T66" fmla="*/ 19 w 556"/>
                  <a:gd name="T67" fmla="*/ 337 h 359"/>
                  <a:gd name="T68" fmla="*/ 19 w 556"/>
                  <a:gd name="T69" fmla="*/ 294 h 359"/>
                  <a:gd name="T70" fmla="*/ 537 w 556"/>
                  <a:gd name="T71" fmla="*/ 294 h 359"/>
                  <a:gd name="T72" fmla="*/ 537 w 556"/>
                  <a:gd name="T73" fmla="*/ 337 h 359"/>
                  <a:gd name="T74" fmla="*/ 533 w 556"/>
                  <a:gd name="T75" fmla="*/ 341 h 359"/>
                  <a:gd name="T76" fmla="*/ 455 w 556"/>
                  <a:gd name="T77" fmla="*/ 341 h 359"/>
                  <a:gd name="T78" fmla="*/ 445 w 556"/>
                  <a:gd name="T79" fmla="*/ 350 h 359"/>
                  <a:gd name="T80" fmla="*/ 455 w 556"/>
                  <a:gd name="T81" fmla="*/ 359 h 359"/>
                  <a:gd name="T82" fmla="*/ 533 w 556"/>
                  <a:gd name="T83" fmla="*/ 359 h 359"/>
                  <a:gd name="T84" fmla="*/ 556 w 556"/>
                  <a:gd name="T85" fmla="*/ 337 h 359"/>
                  <a:gd name="T86" fmla="*/ 556 w 556"/>
                  <a:gd name="T87" fmla="*/ 153 h 359"/>
                  <a:gd name="T88" fmla="*/ 533 w 556"/>
                  <a:gd name="T89" fmla="*/ 131 h 359"/>
                  <a:gd name="T90" fmla="*/ 136 w 556"/>
                  <a:gd name="T91" fmla="*/ 19 h 359"/>
                  <a:gd name="T92" fmla="*/ 419 w 556"/>
                  <a:gd name="T93" fmla="*/ 19 h 359"/>
                  <a:gd name="T94" fmla="*/ 419 w 556"/>
                  <a:gd name="T95" fmla="*/ 131 h 359"/>
                  <a:gd name="T96" fmla="*/ 136 w 556"/>
                  <a:gd name="T97" fmla="*/ 131 h 359"/>
                  <a:gd name="T98" fmla="*/ 136 w 556"/>
                  <a:gd name="T99" fmla="*/ 19 h 359"/>
                  <a:gd name="T100" fmla="*/ 19 w 556"/>
                  <a:gd name="T101" fmla="*/ 275 h 359"/>
                  <a:gd name="T102" fmla="*/ 19 w 556"/>
                  <a:gd name="T103" fmla="*/ 153 h 359"/>
                  <a:gd name="T104" fmla="*/ 22 w 556"/>
                  <a:gd name="T105" fmla="*/ 150 h 359"/>
                  <a:gd name="T106" fmla="*/ 533 w 556"/>
                  <a:gd name="T107" fmla="*/ 150 h 359"/>
                  <a:gd name="T108" fmla="*/ 537 w 556"/>
                  <a:gd name="T109" fmla="*/ 153 h 359"/>
                  <a:gd name="T110" fmla="*/ 537 w 556"/>
                  <a:gd name="T111" fmla="*/ 275 h 359"/>
                  <a:gd name="T112" fmla="*/ 19 w 556"/>
                  <a:gd name="T113" fmla="*/ 27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6" h="359">
                    <a:moveTo>
                      <a:pt x="533" y="131"/>
                    </a:moveTo>
                    <a:cubicBezTo>
                      <a:pt x="503" y="131"/>
                      <a:pt x="503" y="131"/>
                      <a:pt x="503" y="131"/>
                    </a:cubicBezTo>
                    <a:cubicBezTo>
                      <a:pt x="503" y="88"/>
                      <a:pt x="503" y="88"/>
                      <a:pt x="503" y="88"/>
                    </a:cubicBezTo>
                    <a:cubicBezTo>
                      <a:pt x="503" y="76"/>
                      <a:pt x="493" y="65"/>
                      <a:pt x="481" y="65"/>
                    </a:cubicBezTo>
                    <a:cubicBezTo>
                      <a:pt x="455" y="65"/>
                      <a:pt x="455" y="65"/>
                      <a:pt x="455" y="65"/>
                    </a:cubicBezTo>
                    <a:cubicBezTo>
                      <a:pt x="449" y="65"/>
                      <a:pt x="445" y="70"/>
                      <a:pt x="445" y="75"/>
                    </a:cubicBezTo>
                    <a:cubicBezTo>
                      <a:pt x="445" y="80"/>
                      <a:pt x="449" y="84"/>
                      <a:pt x="455" y="84"/>
                    </a:cubicBezTo>
                    <a:cubicBezTo>
                      <a:pt x="481" y="84"/>
                      <a:pt x="481" y="84"/>
                      <a:pt x="481" y="84"/>
                    </a:cubicBezTo>
                    <a:cubicBezTo>
                      <a:pt x="483" y="84"/>
                      <a:pt x="485" y="86"/>
                      <a:pt x="485" y="88"/>
                    </a:cubicBezTo>
                    <a:cubicBezTo>
                      <a:pt x="485" y="131"/>
                      <a:pt x="485" y="131"/>
                      <a:pt x="485" y="131"/>
                    </a:cubicBezTo>
                    <a:cubicBezTo>
                      <a:pt x="438" y="131"/>
                      <a:pt x="438" y="131"/>
                      <a:pt x="438" y="131"/>
                    </a:cubicBezTo>
                    <a:cubicBezTo>
                      <a:pt x="438" y="9"/>
                      <a:pt x="438" y="9"/>
                      <a:pt x="438" y="9"/>
                    </a:cubicBezTo>
                    <a:cubicBezTo>
                      <a:pt x="438" y="4"/>
                      <a:pt x="434" y="0"/>
                      <a:pt x="428" y="0"/>
                    </a:cubicBezTo>
                    <a:cubicBezTo>
                      <a:pt x="127" y="0"/>
                      <a:pt x="127" y="0"/>
                      <a:pt x="127" y="0"/>
                    </a:cubicBezTo>
                    <a:cubicBezTo>
                      <a:pt x="122" y="0"/>
                      <a:pt x="118" y="4"/>
                      <a:pt x="118" y="9"/>
                    </a:cubicBezTo>
                    <a:cubicBezTo>
                      <a:pt x="118" y="131"/>
                      <a:pt x="118" y="131"/>
                      <a:pt x="118" y="131"/>
                    </a:cubicBezTo>
                    <a:cubicBezTo>
                      <a:pt x="71" y="131"/>
                      <a:pt x="71" y="131"/>
                      <a:pt x="71" y="131"/>
                    </a:cubicBezTo>
                    <a:cubicBezTo>
                      <a:pt x="71" y="88"/>
                      <a:pt x="71" y="88"/>
                      <a:pt x="71" y="88"/>
                    </a:cubicBezTo>
                    <a:cubicBezTo>
                      <a:pt x="71" y="86"/>
                      <a:pt x="73" y="84"/>
                      <a:pt x="75" y="84"/>
                    </a:cubicBezTo>
                    <a:cubicBezTo>
                      <a:pt x="101" y="84"/>
                      <a:pt x="101" y="84"/>
                      <a:pt x="101" y="84"/>
                    </a:cubicBezTo>
                    <a:cubicBezTo>
                      <a:pt x="106" y="84"/>
                      <a:pt x="110" y="80"/>
                      <a:pt x="110" y="75"/>
                    </a:cubicBezTo>
                    <a:cubicBezTo>
                      <a:pt x="110" y="70"/>
                      <a:pt x="106" y="65"/>
                      <a:pt x="101" y="65"/>
                    </a:cubicBezTo>
                    <a:cubicBezTo>
                      <a:pt x="75" y="65"/>
                      <a:pt x="75" y="65"/>
                      <a:pt x="75" y="65"/>
                    </a:cubicBezTo>
                    <a:cubicBezTo>
                      <a:pt x="62" y="65"/>
                      <a:pt x="52" y="76"/>
                      <a:pt x="52" y="88"/>
                    </a:cubicBezTo>
                    <a:cubicBezTo>
                      <a:pt x="52" y="131"/>
                      <a:pt x="52" y="131"/>
                      <a:pt x="52" y="131"/>
                    </a:cubicBezTo>
                    <a:cubicBezTo>
                      <a:pt x="22" y="131"/>
                      <a:pt x="22" y="131"/>
                      <a:pt x="22" y="131"/>
                    </a:cubicBezTo>
                    <a:cubicBezTo>
                      <a:pt x="10" y="131"/>
                      <a:pt x="0" y="141"/>
                      <a:pt x="0" y="153"/>
                    </a:cubicBezTo>
                    <a:cubicBezTo>
                      <a:pt x="0" y="337"/>
                      <a:pt x="0" y="337"/>
                      <a:pt x="0" y="337"/>
                    </a:cubicBezTo>
                    <a:cubicBezTo>
                      <a:pt x="0" y="349"/>
                      <a:pt x="10" y="359"/>
                      <a:pt x="22" y="359"/>
                    </a:cubicBezTo>
                    <a:cubicBezTo>
                      <a:pt x="101" y="359"/>
                      <a:pt x="101" y="359"/>
                      <a:pt x="101" y="359"/>
                    </a:cubicBezTo>
                    <a:cubicBezTo>
                      <a:pt x="106" y="359"/>
                      <a:pt x="110" y="355"/>
                      <a:pt x="110" y="350"/>
                    </a:cubicBezTo>
                    <a:cubicBezTo>
                      <a:pt x="110" y="345"/>
                      <a:pt x="106" y="341"/>
                      <a:pt x="101" y="341"/>
                    </a:cubicBezTo>
                    <a:cubicBezTo>
                      <a:pt x="22" y="341"/>
                      <a:pt x="22" y="341"/>
                      <a:pt x="22" y="341"/>
                    </a:cubicBezTo>
                    <a:cubicBezTo>
                      <a:pt x="20" y="341"/>
                      <a:pt x="19" y="339"/>
                      <a:pt x="19" y="337"/>
                    </a:cubicBezTo>
                    <a:cubicBezTo>
                      <a:pt x="19" y="294"/>
                      <a:pt x="19" y="294"/>
                      <a:pt x="19" y="294"/>
                    </a:cubicBezTo>
                    <a:cubicBezTo>
                      <a:pt x="537" y="294"/>
                      <a:pt x="537" y="294"/>
                      <a:pt x="537" y="294"/>
                    </a:cubicBezTo>
                    <a:cubicBezTo>
                      <a:pt x="537" y="337"/>
                      <a:pt x="537" y="337"/>
                      <a:pt x="537" y="337"/>
                    </a:cubicBezTo>
                    <a:cubicBezTo>
                      <a:pt x="537" y="339"/>
                      <a:pt x="535" y="341"/>
                      <a:pt x="533" y="341"/>
                    </a:cubicBezTo>
                    <a:cubicBezTo>
                      <a:pt x="455" y="341"/>
                      <a:pt x="455" y="341"/>
                      <a:pt x="455" y="341"/>
                    </a:cubicBezTo>
                    <a:cubicBezTo>
                      <a:pt x="449" y="341"/>
                      <a:pt x="445" y="345"/>
                      <a:pt x="445" y="350"/>
                    </a:cubicBezTo>
                    <a:cubicBezTo>
                      <a:pt x="445" y="355"/>
                      <a:pt x="449" y="359"/>
                      <a:pt x="455" y="359"/>
                    </a:cubicBezTo>
                    <a:cubicBezTo>
                      <a:pt x="533" y="359"/>
                      <a:pt x="533" y="359"/>
                      <a:pt x="533" y="359"/>
                    </a:cubicBezTo>
                    <a:cubicBezTo>
                      <a:pt x="546" y="359"/>
                      <a:pt x="556" y="349"/>
                      <a:pt x="556" y="337"/>
                    </a:cubicBezTo>
                    <a:cubicBezTo>
                      <a:pt x="556" y="153"/>
                      <a:pt x="556" y="153"/>
                      <a:pt x="556" y="153"/>
                    </a:cubicBezTo>
                    <a:cubicBezTo>
                      <a:pt x="556" y="141"/>
                      <a:pt x="546" y="131"/>
                      <a:pt x="533" y="131"/>
                    </a:cubicBezTo>
                    <a:close/>
                    <a:moveTo>
                      <a:pt x="136" y="19"/>
                    </a:moveTo>
                    <a:cubicBezTo>
                      <a:pt x="419" y="19"/>
                      <a:pt x="419" y="19"/>
                      <a:pt x="419" y="19"/>
                    </a:cubicBezTo>
                    <a:cubicBezTo>
                      <a:pt x="419" y="131"/>
                      <a:pt x="419" y="131"/>
                      <a:pt x="419" y="131"/>
                    </a:cubicBezTo>
                    <a:cubicBezTo>
                      <a:pt x="136" y="131"/>
                      <a:pt x="136" y="131"/>
                      <a:pt x="136" y="131"/>
                    </a:cubicBezTo>
                    <a:lnTo>
                      <a:pt x="136" y="19"/>
                    </a:lnTo>
                    <a:close/>
                    <a:moveTo>
                      <a:pt x="19" y="275"/>
                    </a:moveTo>
                    <a:cubicBezTo>
                      <a:pt x="19" y="153"/>
                      <a:pt x="19" y="153"/>
                      <a:pt x="19" y="153"/>
                    </a:cubicBezTo>
                    <a:cubicBezTo>
                      <a:pt x="19" y="151"/>
                      <a:pt x="20" y="150"/>
                      <a:pt x="22" y="150"/>
                    </a:cubicBezTo>
                    <a:cubicBezTo>
                      <a:pt x="533" y="150"/>
                      <a:pt x="533" y="150"/>
                      <a:pt x="533" y="150"/>
                    </a:cubicBezTo>
                    <a:cubicBezTo>
                      <a:pt x="535" y="150"/>
                      <a:pt x="537" y="151"/>
                      <a:pt x="537" y="153"/>
                    </a:cubicBezTo>
                    <a:cubicBezTo>
                      <a:pt x="537" y="275"/>
                      <a:pt x="537" y="275"/>
                      <a:pt x="537" y="275"/>
                    </a:cubicBezTo>
                    <a:lnTo>
                      <a:pt x="19" y="275"/>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31" name="Freeform 131">
                <a:extLst>
                  <a:ext uri="{FF2B5EF4-FFF2-40B4-BE49-F238E27FC236}">
                    <a16:creationId xmlns:a16="http://schemas.microsoft.com/office/drawing/2014/main" id="{B8809F02-81E3-1B40-8DF6-2FA0EA69371B}"/>
                  </a:ext>
                </a:extLst>
              </p:cNvPr>
              <p:cNvSpPr>
                <a:spLocks/>
              </p:cNvSpPr>
              <p:nvPr/>
            </p:nvSpPr>
            <p:spPr bwMode="auto">
              <a:xfrm>
                <a:off x="8097839" y="1982788"/>
                <a:ext cx="319088" cy="122238"/>
              </a:xfrm>
              <a:custGeom>
                <a:avLst/>
                <a:gdLst>
                  <a:gd name="T0" fmla="*/ 310 w 320"/>
                  <a:gd name="T1" fmla="*/ 0 h 124"/>
                  <a:gd name="T2" fmla="*/ 301 w 320"/>
                  <a:gd name="T3" fmla="*/ 10 h 124"/>
                  <a:gd name="T4" fmla="*/ 301 w 320"/>
                  <a:gd name="T5" fmla="*/ 105 h 124"/>
                  <a:gd name="T6" fmla="*/ 18 w 320"/>
                  <a:gd name="T7" fmla="*/ 105 h 124"/>
                  <a:gd name="T8" fmla="*/ 18 w 320"/>
                  <a:gd name="T9" fmla="*/ 10 h 124"/>
                  <a:gd name="T10" fmla="*/ 9 w 320"/>
                  <a:gd name="T11" fmla="*/ 0 h 124"/>
                  <a:gd name="T12" fmla="*/ 0 w 320"/>
                  <a:gd name="T13" fmla="*/ 10 h 124"/>
                  <a:gd name="T14" fmla="*/ 0 w 320"/>
                  <a:gd name="T15" fmla="*/ 114 h 124"/>
                  <a:gd name="T16" fmla="*/ 9 w 320"/>
                  <a:gd name="T17" fmla="*/ 124 h 124"/>
                  <a:gd name="T18" fmla="*/ 310 w 320"/>
                  <a:gd name="T19" fmla="*/ 124 h 124"/>
                  <a:gd name="T20" fmla="*/ 320 w 320"/>
                  <a:gd name="T21" fmla="*/ 114 h 124"/>
                  <a:gd name="T22" fmla="*/ 320 w 320"/>
                  <a:gd name="T23" fmla="*/ 10 h 124"/>
                  <a:gd name="T24" fmla="*/ 310 w 320"/>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124">
                    <a:moveTo>
                      <a:pt x="310" y="0"/>
                    </a:moveTo>
                    <a:cubicBezTo>
                      <a:pt x="305" y="0"/>
                      <a:pt x="301" y="4"/>
                      <a:pt x="301" y="10"/>
                    </a:cubicBezTo>
                    <a:cubicBezTo>
                      <a:pt x="301" y="105"/>
                      <a:pt x="301" y="105"/>
                      <a:pt x="301" y="105"/>
                    </a:cubicBezTo>
                    <a:cubicBezTo>
                      <a:pt x="18" y="105"/>
                      <a:pt x="18" y="105"/>
                      <a:pt x="18" y="105"/>
                    </a:cubicBezTo>
                    <a:cubicBezTo>
                      <a:pt x="18" y="10"/>
                      <a:pt x="18" y="10"/>
                      <a:pt x="18" y="10"/>
                    </a:cubicBezTo>
                    <a:cubicBezTo>
                      <a:pt x="18" y="4"/>
                      <a:pt x="14" y="0"/>
                      <a:pt x="9" y="0"/>
                    </a:cubicBezTo>
                    <a:cubicBezTo>
                      <a:pt x="4" y="0"/>
                      <a:pt x="0" y="4"/>
                      <a:pt x="0" y="10"/>
                    </a:cubicBezTo>
                    <a:cubicBezTo>
                      <a:pt x="0" y="114"/>
                      <a:pt x="0" y="114"/>
                      <a:pt x="0" y="114"/>
                    </a:cubicBezTo>
                    <a:cubicBezTo>
                      <a:pt x="0" y="120"/>
                      <a:pt x="4" y="124"/>
                      <a:pt x="9" y="124"/>
                    </a:cubicBezTo>
                    <a:cubicBezTo>
                      <a:pt x="310" y="124"/>
                      <a:pt x="310" y="124"/>
                      <a:pt x="310" y="124"/>
                    </a:cubicBezTo>
                    <a:cubicBezTo>
                      <a:pt x="316" y="124"/>
                      <a:pt x="320" y="120"/>
                      <a:pt x="320" y="114"/>
                    </a:cubicBezTo>
                    <a:cubicBezTo>
                      <a:pt x="320" y="10"/>
                      <a:pt x="320" y="10"/>
                      <a:pt x="320" y="10"/>
                    </a:cubicBezTo>
                    <a:cubicBezTo>
                      <a:pt x="320" y="4"/>
                      <a:pt x="316" y="0"/>
                      <a:pt x="310" y="0"/>
                    </a:cubicBez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32" name="Oval 132">
                <a:extLst>
                  <a:ext uri="{FF2B5EF4-FFF2-40B4-BE49-F238E27FC236}">
                    <a16:creationId xmlns:a16="http://schemas.microsoft.com/office/drawing/2014/main" id="{D58CE1F6-13FF-B04C-B6ED-BF4E2EA38C55}"/>
                  </a:ext>
                </a:extLst>
              </p:cNvPr>
              <p:cNvSpPr>
                <a:spLocks noChangeArrowheads="1"/>
              </p:cNvSpPr>
              <p:nvPr/>
            </p:nvSpPr>
            <p:spPr bwMode="auto">
              <a:xfrm>
                <a:off x="8456614" y="1897063"/>
                <a:ext cx="44450" cy="46038"/>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675" spc="400"/>
              </a:p>
            </p:txBody>
          </p:sp>
          <p:sp>
            <p:nvSpPr>
              <p:cNvPr id="33" name="Oval 133">
                <a:extLst>
                  <a:ext uri="{FF2B5EF4-FFF2-40B4-BE49-F238E27FC236}">
                    <a16:creationId xmlns:a16="http://schemas.microsoft.com/office/drawing/2014/main" id="{2ED5F3C8-CDFB-4C47-9061-43DE42A47286}"/>
                  </a:ext>
                </a:extLst>
              </p:cNvPr>
              <p:cNvSpPr>
                <a:spLocks noChangeArrowheads="1"/>
              </p:cNvSpPr>
              <p:nvPr/>
            </p:nvSpPr>
            <p:spPr bwMode="auto">
              <a:xfrm>
                <a:off x="8404226" y="1897063"/>
                <a:ext cx="44450" cy="46038"/>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675" spc="400"/>
              </a:p>
            </p:txBody>
          </p:sp>
        </p:grpSp>
      </p:grpSp>
      <p:sp>
        <p:nvSpPr>
          <p:cNvPr id="34" name="Title 2">
            <a:extLst>
              <a:ext uri="{FF2B5EF4-FFF2-40B4-BE49-F238E27FC236}">
                <a16:creationId xmlns:a16="http://schemas.microsoft.com/office/drawing/2014/main" id="{D36F086A-1EF6-874E-A16F-3BFCF3864B41}"/>
              </a:ext>
            </a:extLst>
          </p:cNvPr>
          <p:cNvSpPr txBox="1">
            <a:spLocks/>
          </p:cNvSpPr>
          <p:nvPr/>
        </p:nvSpPr>
        <p:spPr>
          <a:xfrm>
            <a:off x="1805315" y="4499928"/>
            <a:ext cx="3858691" cy="1230722"/>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Understand the role of regional anesthesia as an alternative to opioids for the management of surgical pain</a:t>
            </a:r>
          </a:p>
          <a:p>
            <a:pPr algn="l"/>
            <a:endParaRPr lang="en-US" sz="1333" cap="all" spc="400" dirty="0">
              <a:solidFill>
                <a:schemeClr val="accent1"/>
              </a:solidFill>
              <a:latin typeface="Myriad Pro Cond" panose="020B0506030403020204" pitchFamily="34" charset="0"/>
            </a:endParaRPr>
          </a:p>
        </p:txBody>
      </p:sp>
      <p:grpSp>
        <p:nvGrpSpPr>
          <p:cNvPr id="35" name="Group 34">
            <a:extLst>
              <a:ext uri="{FF2B5EF4-FFF2-40B4-BE49-F238E27FC236}">
                <a16:creationId xmlns:a16="http://schemas.microsoft.com/office/drawing/2014/main" id="{63F884FD-C6A7-B946-A733-DD471F5E3435}"/>
              </a:ext>
            </a:extLst>
          </p:cNvPr>
          <p:cNvGrpSpPr/>
          <p:nvPr/>
        </p:nvGrpSpPr>
        <p:grpSpPr>
          <a:xfrm>
            <a:off x="6542642" y="2044086"/>
            <a:ext cx="792969" cy="792967"/>
            <a:chOff x="4892821" y="1547349"/>
            <a:chExt cx="594727" cy="594725"/>
          </a:xfrm>
          <a:solidFill>
            <a:srgbClr val="00B0F0"/>
          </a:solidFill>
        </p:grpSpPr>
        <p:sp>
          <p:nvSpPr>
            <p:cNvPr id="36" name="Oval 35">
              <a:extLst>
                <a:ext uri="{FF2B5EF4-FFF2-40B4-BE49-F238E27FC236}">
                  <a16:creationId xmlns:a16="http://schemas.microsoft.com/office/drawing/2014/main" id="{597B58E9-9FE1-B141-A96F-38B72BDB969F}"/>
                </a:ext>
              </a:extLst>
            </p:cNvPr>
            <p:cNvSpPr/>
            <p:nvPr/>
          </p:nvSpPr>
          <p:spPr>
            <a:xfrm>
              <a:off x="4892821" y="1547349"/>
              <a:ext cx="594727" cy="594725"/>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grpSp>
          <p:nvGrpSpPr>
            <p:cNvPr id="37" name="Group 36">
              <a:extLst>
                <a:ext uri="{FF2B5EF4-FFF2-40B4-BE49-F238E27FC236}">
                  <a16:creationId xmlns:a16="http://schemas.microsoft.com/office/drawing/2014/main" id="{1FEABDE4-BAD6-F34C-A6E0-986A889BAADA}"/>
                </a:ext>
              </a:extLst>
            </p:cNvPr>
            <p:cNvGrpSpPr/>
            <p:nvPr/>
          </p:nvGrpSpPr>
          <p:grpSpPr>
            <a:xfrm>
              <a:off x="5059310" y="1717660"/>
              <a:ext cx="261748" cy="254105"/>
              <a:chOff x="5529264" y="1682751"/>
              <a:chExt cx="434975" cy="422275"/>
            </a:xfrm>
            <a:grpFill/>
          </p:grpSpPr>
          <p:sp>
            <p:nvSpPr>
              <p:cNvPr id="38" name="Freeform 107">
                <a:extLst>
                  <a:ext uri="{FF2B5EF4-FFF2-40B4-BE49-F238E27FC236}">
                    <a16:creationId xmlns:a16="http://schemas.microsoft.com/office/drawing/2014/main" id="{69F33BD1-C75E-F246-9CC3-577BF0146966}"/>
                  </a:ext>
                </a:extLst>
              </p:cNvPr>
              <p:cNvSpPr>
                <a:spLocks noEditPoints="1"/>
              </p:cNvSpPr>
              <p:nvPr/>
            </p:nvSpPr>
            <p:spPr bwMode="auto">
              <a:xfrm>
                <a:off x="5529264" y="1682751"/>
                <a:ext cx="382588" cy="369888"/>
              </a:xfrm>
              <a:custGeom>
                <a:avLst/>
                <a:gdLst>
                  <a:gd name="T0" fmla="*/ 385 w 385"/>
                  <a:gd name="T1" fmla="*/ 350 h 372"/>
                  <a:gd name="T2" fmla="*/ 385 w 385"/>
                  <a:gd name="T3" fmla="*/ 22 h 372"/>
                  <a:gd name="T4" fmla="*/ 363 w 385"/>
                  <a:gd name="T5" fmla="*/ 0 h 372"/>
                  <a:gd name="T6" fmla="*/ 22 w 385"/>
                  <a:gd name="T7" fmla="*/ 0 h 372"/>
                  <a:gd name="T8" fmla="*/ 0 w 385"/>
                  <a:gd name="T9" fmla="*/ 22 h 372"/>
                  <a:gd name="T10" fmla="*/ 0 w 385"/>
                  <a:gd name="T11" fmla="*/ 350 h 372"/>
                  <a:gd name="T12" fmla="*/ 22 w 385"/>
                  <a:gd name="T13" fmla="*/ 372 h 372"/>
                  <a:gd name="T14" fmla="*/ 363 w 385"/>
                  <a:gd name="T15" fmla="*/ 372 h 372"/>
                  <a:gd name="T16" fmla="*/ 385 w 385"/>
                  <a:gd name="T17" fmla="*/ 350 h 372"/>
                  <a:gd name="T18" fmla="*/ 18 w 385"/>
                  <a:gd name="T19" fmla="*/ 350 h 372"/>
                  <a:gd name="T20" fmla="*/ 18 w 385"/>
                  <a:gd name="T21" fmla="*/ 22 h 372"/>
                  <a:gd name="T22" fmla="*/ 22 w 385"/>
                  <a:gd name="T23" fmla="*/ 19 h 372"/>
                  <a:gd name="T24" fmla="*/ 363 w 385"/>
                  <a:gd name="T25" fmla="*/ 19 h 372"/>
                  <a:gd name="T26" fmla="*/ 366 w 385"/>
                  <a:gd name="T27" fmla="*/ 22 h 372"/>
                  <a:gd name="T28" fmla="*/ 366 w 385"/>
                  <a:gd name="T29" fmla="*/ 350 h 372"/>
                  <a:gd name="T30" fmla="*/ 363 w 385"/>
                  <a:gd name="T31" fmla="*/ 354 h 372"/>
                  <a:gd name="T32" fmla="*/ 22 w 385"/>
                  <a:gd name="T33" fmla="*/ 354 h 372"/>
                  <a:gd name="T34" fmla="*/ 18 w 385"/>
                  <a:gd name="T35" fmla="*/ 35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72">
                    <a:moveTo>
                      <a:pt x="385" y="350"/>
                    </a:moveTo>
                    <a:cubicBezTo>
                      <a:pt x="385" y="22"/>
                      <a:pt x="385" y="22"/>
                      <a:pt x="385" y="22"/>
                    </a:cubicBezTo>
                    <a:cubicBezTo>
                      <a:pt x="385" y="10"/>
                      <a:pt x="375" y="0"/>
                      <a:pt x="363" y="0"/>
                    </a:cubicBezTo>
                    <a:cubicBezTo>
                      <a:pt x="22" y="0"/>
                      <a:pt x="22" y="0"/>
                      <a:pt x="22" y="0"/>
                    </a:cubicBezTo>
                    <a:cubicBezTo>
                      <a:pt x="10" y="0"/>
                      <a:pt x="0" y="10"/>
                      <a:pt x="0" y="22"/>
                    </a:cubicBezTo>
                    <a:cubicBezTo>
                      <a:pt x="0" y="350"/>
                      <a:pt x="0" y="350"/>
                      <a:pt x="0" y="350"/>
                    </a:cubicBezTo>
                    <a:cubicBezTo>
                      <a:pt x="0" y="362"/>
                      <a:pt x="10" y="372"/>
                      <a:pt x="22" y="372"/>
                    </a:cubicBezTo>
                    <a:cubicBezTo>
                      <a:pt x="363" y="372"/>
                      <a:pt x="363" y="372"/>
                      <a:pt x="363" y="372"/>
                    </a:cubicBezTo>
                    <a:cubicBezTo>
                      <a:pt x="375" y="372"/>
                      <a:pt x="385" y="362"/>
                      <a:pt x="385" y="350"/>
                    </a:cubicBezTo>
                    <a:close/>
                    <a:moveTo>
                      <a:pt x="18" y="350"/>
                    </a:moveTo>
                    <a:cubicBezTo>
                      <a:pt x="18" y="22"/>
                      <a:pt x="18" y="22"/>
                      <a:pt x="18" y="22"/>
                    </a:cubicBezTo>
                    <a:cubicBezTo>
                      <a:pt x="18" y="20"/>
                      <a:pt x="20" y="19"/>
                      <a:pt x="22" y="19"/>
                    </a:cubicBezTo>
                    <a:cubicBezTo>
                      <a:pt x="363" y="19"/>
                      <a:pt x="363" y="19"/>
                      <a:pt x="363" y="19"/>
                    </a:cubicBezTo>
                    <a:cubicBezTo>
                      <a:pt x="365" y="19"/>
                      <a:pt x="366" y="20"/>
                      <a:pt x="366" y="22"/>
                    </a:cubicBezTo>
                    <a:cubicBezTo>
                      <a:pt x="366" y="350"/>
                      <a:pt x="366" y="350"/>
                      <a:pt x="366" y="350"/>
                    </a:cubicBezTo>
                    <a:cubicBezTo>
                      <a:pt x="366" y="352"/>
                      <a:pt x="365" y="354"/>
                      <a:pt x="363" y="354"/>
                    </a:cubicBezTo>
                    <a:cubicBezTo>
                      <a:pt x="22" y="354"/>
                      <a:pt x="22" y="354"/>
                      <a:pt x="22" y="354"/>
                    </a:cubicBezTo>
                    <a:cubicBezTo>
                      <a:pt x="20" y="354"/>
                      <a:pt x="18" y="352"/>
                      <a:pt x="18" y="350"/>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sp>
            <p:nvSpPr>
              <p:cNvPr id="39" name="Freeform 108">
                <a:extLst>
                  <a:ext uri="{FF2B5EF4-FFF2-40B4-BE49-F238E27FC236}">
                    <a16:creationId xmlns:a16="http://schemas.microsoft.com/office/drawing/2014/main" id="{31248856-C85D-E349-8ED0-895B92B27209}"/>
                  </a:ext>
                </a:extLst>
              </p:cNvPr>
              <p:cNvSpPr>
                <a:spLocks noEditPoints="1"/>
              </p:cNvSpPr>
              <p:nvPr/>
            </p:nvSpPr>
            <p:spPr bwMode="auto">
              <a:xfrm>
                <a:off x="5737226" y="1774826"/>
                <a:ext cx="57150" cy="57150"/>
              </a:xfrm>
              <a:custGeom>
                <a:avLst/>
                <a:gdLst>
                  <a:gd name="T0" fmla="*/ 29 w 58"/>
                  <a:gd name="T1" fmla="*/ 58 h 58"/>
                  <a:gd name="T2" fmla="*/ 58 w 58"/>
                  <a:gd name="T3" fmla="*/ 29 h 58"/>
                  <a:gd name="T4" fmla="*/ 29 w 58"/>
                  <a:gd name="T5" fmla="*/ 0 h 58"/>
                  <a:gd name="T6" fmla="*/ 0 w 58"/>
                  <a:gd name="T7" fmla="*/ 29 h 58"/>
                  <a:gd name="T8" fmla="*/ 29 w 58"/>
                  <a:gd name="T9" fmla="*/ 58 h 58"/>
                  <a:gd name="T10" fmla="*/ 29 w 58"/>
                  <a:gd name="T11" fmla="*/ 18 h 58"/>
                  <a:gd name="T12" fmla="*/ 40 w 58"/>
                  <a:gd name="T13" fmla="*/ 29 h 58"/>
                  <a:gd name="T14" fmla="*/ 29 w 58"/>
                  <a:gd name="T15" fmla="*/ 39 h 58"/>
                  <a:gd name="T16" fmla="*/ 19 w 58"/>
                  <a:gd name="T17" fmla="*/ 29 h 58"/>
                  <a:gd name="T18" fmla="*/ 29 w 58"/>
                  <a:gd name="T1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45" y="58"/>
                      <a:pt x="58" y="45"/>
                      <a:pt x="58" y="29"/>
                    </a:cubicBezTo>
                    <a:cubicBezTo>
                      <a:pt x="58" y="13"/>
                      <a:pt x="45" y="0"/>
                      <a:pt x="29" y="0"/>
                    </a:cubicBezTo>
                    <a:cubicBezTo>
                      <a:pt x="13" y="0"/>
                      <a:pt x="0" y="13"/>
                      <a:pt x="0" y="29"/>
                    </a:cubicBezTo>
                    <a:cubicBezTo>
                      <a:pt x="0" y="45"/>
                      <a:pt x="13" y="58"/>
                      <a:pt x="29" y="58"/>
                    </a:cubicBezTo>
                    <a:close/>
                    <a:moveTo>
                      <a:pt x="29" y="18"/>
                    </a:moveTo>
                    <a:cubicBezTo>
                      <a:pt x="35" y="18"/>
                      <a:pt x="40" y="23"/>
                      <a:pt x="40" y="29"/>
                    </a:cubicBezTo>
                    <a:cubicBezTo>
                      <a:pt x="40" y="34"/>
                      <a:pt x="35" y="39"/>
                      <a:pt x="29" y="39"/>
                    </a:cubicBezTo>
                    <a:cubicBezTo>
                      <a:pt x="24" y="39"/>
                      <a:pt x="19" y="34"/>
                      <a:pt x="19" y="29"/>
                    </a:cubicBezTo>
                    <a:cubicBezTo>
                      <a:pt x="19" y="23"/>
                      <a:pt x="24" y="18"/>
                      <a:pt x="29" y="18"/>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sp>
            <p:nvSpPr>
              <p:cNvPr id="41" name="Freeform 110">
                <a:extLst>
                  <a:ext uri="{FF2B5EF4-FFF2-40B4-BE49-F238E27FC236}">
                    <a16:creationId xmlns:a16="http://schemas.microsoft.com/office/drawing/2014/main" id="{50AD8F79-F319-FB41-88CC-957E1B3FEE03}"/>
                  </a:ext>
                </a:extLst>
              </p:cNvPr>
              <p:cNvSpPr>
                <a:spLocks/>
              </p:cNvSpPr>
              <p:nvPr/>
            </p:nvSpPr>
            <p:spPr bwMode="auto">
              <a:xfrm>
                <a:off x="5580064" y="1720851"/>
                <a:ext cx="384175" cy="384175"/>
              </a:xfrm>
              <a:custGeom>
                <a:avLst/>
                <a:gdLst>
                  <a:gd name="T0" fmla="*/ 363 w 386"/>
                  <a:gd name="T1" fmla="*/ 0 h 386"/>
                  <a:gd name="T2" fmla="*/ 351 w 386"/>
                  <a:gd name="T3" fmla="*/ 0 h 386"/>
                  <a:gd name="T4" fmla="*/ 342 w 386"/>
                  <a:gd name="T5" fmla="*/ 10 h 386"/>
                  <a:gd name="T6" fmla="*/ 351 w 386"/>
                  <a:gd name="T7" fmla="*/ 19 h 386"/>
                  <a:gd name="T8" fmla="*/ 363 w 386"/>
                  <a:gd name="T9" fmla="*/ 19 h 386"/>
                  <a:gd name="T10" fmla="*/ 367 w 386"/>
                  <a:gd name="T11" fmla="*/ 23 h 386"/>
                  <a:gd name="T12" fmla="*/ 367 w 386"/>
                  <a:gd name="T13" fmla="*/ 363 h 386"/>
                  <a:gd name="T14" fmla="*/ 363 w 386"/>
                  <a:gd name="T15" fmla="*/ 367 h 386"/>
                  <a:gd name="T16" fmla="*/ 22 w 386"/>
                  <a:gd name="T17" fmla="*/ 367 h 386"/>
                  <a:gd name="T18" fmla="*/ 19 w 386"/>
                  <a:gd name="T19" fmla="*/ 363 h 386"/>
                  <a:gd name="T20" fmla="*/ 19 w 386"/>
                  <a:gd name="T21" fmla="*/ 351 h 386"/>
                  <a:gd name="T22" fmla="*/ 9 w 386"/>
                  <a:gd name="T23" fmla="*/ 342 h 386"/>
                  <a:gd name="T24" fmla="*/ 0 w 386"/>
                  <a:gd name="T25" fmla="*/ 351 h 386"/>
                  <a:gd name="T26" fmla="*/ 0 w 386"/>
                  <a:gd name="T27" fmla="*/ 363 h 386"/>
                  <a:gd name="T28" fmla="*/ 22 w 386"/>
                  <a:gd name="T29" fmla="*/ 386 h 386"/>
                  <a:gd name="T30" fmla="*/ 363 w 386"/>
                  <a:gd name="T31" fmla="*/ 386 h 386"/>
                  <a:gd name="T32" fmla="*/ 386 w 386"/>
                  <a:gd name="T33" fmla="*/ 363 h 386"/>
                  <a:gd name="T34" fmla="*/ 386 w 386"/>
                  <a:gd name="T35" fmla="*/ 23 h 386"/>
                  <a:gd name="T36" fmla="*/ 363 w 386"/>
                  <a:gd name="T3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6" h="386">
                    <a:moveTo>
                      <a:pt x="363" y="0"/>
                    </a:moveTo>
                    <a:cubicBezTo>
                      <a:pt x="351" y="0"/>
                      <a:pt x="351" y="0"/>
                      <a:pt x="351" y="0"/>
                    </a:cubicBezTo>
                    <a:cubicBezTo>
                      <a:pt x="346" y="0"/>
                      <a:pt x="342" y="4"/>
                      <a:pt x="342" y="10"/>
                    </a:cubicBezTo>
                    <a:cubicBezTo>
                      <a:pt x="342" y="15"/>
                      <a:pt x="346" y="19"/>
                      <a:pt x="351" y="19"/>
                    </a:cubicBezTo>
                    <a:cubicBezTo>
                      <a:pt x="363" y="19"/>
                      <a:pt x="363" y="19"/>
                      <a:pt x="363" y="19"/>
                    </a:cubicBezTo>
                    <a:cubicBezTo>
                      <a:pt x="365" y="19"/>
                      <a:pt x="367" y="21"/>
                      <a:pt x="367" y="23"/>
                    </a:cubicBezTo>
                    <a:cubicBezTo>
                      <a:pt x="367" y="363"/>
                      <a:pt x="367" y="363"/>
                      <a:pt x="367" y="363"/>
                    </a:cubicBezTo>
                    <a:cubicBezTo>
                      <a:pt x="367" y="365"/>
                      <a:pt x="365" y="367"/>
                      <a:pt x="363" y="367"/>
                    </a:cubicBezTo>
                    <a:cubicBezTo>
                      <a:pt x="22" y="367"/>
                      <a:pt x="22" y="367"/>
                      <a:pt x="22" y="367"/>
                    </a:cubicBezTo>
                    <a:cubicBezTo>
                      <a:pt x="20" y="367"/>
                      <a:pt x="19" y="365"/>
                      <a:pt x="19" y="363"/>
                    </a:cubicBezTo>
                    <a:cubicBezTo>
                      <a:pt x="19" y="351"/>
                      <a:pt x="19" y="351"/>
                      <a:pt x="19" y="351"/>
                    </a:cubicBezTo>
                    <a:cubicBezTo>
                      <a:pt x="19" y="346"/>
                      <a:pt x="15" y="342"/>
                      <a:pt x="9" y="342"/>
                    </a:cubicBezTo>
                    <a:cubicBezTo>
                      <a:pt x="4" y="342"/>
                      <a:pt x="0" y="346"/>
                      <a:pt x="0" y="351"/>
                    </a:cubicBezTo>
                    <a:cubicBezTo>
                      <a:pt x="0" y="363"/>
                      <a:pt x="0" y="363"/>
                      <a:pt x="0" y="363"/>
                    </a:cubicBezTo>
                    <a:cubicBezTo>
                      <a:pt x="0" y="376"/>
                      <a:pt x="10" y="386"/>
                      <a:pt x="22" y="386"/>
                    </a:cubicBezTo>
                    <a:cubicBezTo>
                      <a:pt x="363" y="386"/>
                      <a:pt x="363" y="386"/>
                      <a:pt x="363" y="386"/>
                    </a:cubicBezTo>
                    <a:cubicBezTo>
                      <a:pt x="376" y="386"/>
                      <a:pt x="386" y="376"/>
                      <a:pt x="386" y="363"/>
                    </a:cubicBezTo>
                    <a:cubicBezTo>
                      <a:pt x="386" y="23"/>
                      <a:pt x="386" y="23"/>
                      <a:pt x="386" y="23"/>
                    </a:cubicBezTo>
                    <a:cubicBezTo>
                      <a:pt x="386" y="10"/>
                      <a:pt x="376" y="0"/>
                      <a:pt x="363" y="0"/>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grpSp>
      </p:grpSp>
      <p:sp>
        <p:nvSpPr>
          <p:cNvPr id="42" name="Title 2">
            <a:extLst>
              <a:ext uri="{FF2B5EF4-FFF2-40B4-BE49-F238E27FC236}">
                <a16:creationId xmlns:a16="http://schemas.microsoft.com/office/drawing/2014/main" id="{89A8027F-BB17-FA44-81DB-D1DD9B7363B5}"/>
              </a:ext>
            </a:extLst>
          </p:cNvPr>
          <p:cNvSpPr txBox="1">
            <a:spLocks/>
          </p:cNvSpPr>
          <p:nvPr/>
        </p:nvSpPr>
        <p:spPr>
          <a:xfrm>
            <a:off x="7598355" y="2059076"/>
            <a:ext cx="3858691" cy="820481"/>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RECOGNIZE the difference between major blocks TECHNIQUES</a:t>
            </a:r>
          </a:p>
          <a:p>
            <a:pPr algn="l"/>
            <a:endParaRPr lang="en-US" sz="1333" cap="all" spc="400" dirty="0">
              <a:solidFill>
                <a:schemeClr val="accent1"/>
              </a:solidFill>
              <a:latin typeface="Myriad Pro Cond" panose="020B0506030403020204" pitchFamily="34" charset="0"/>
            </a:endParaRPr>
          </a:p>
        </p:txBody>
      </p:sp>
      <p:sp>
        <p:nvSpPr>
          <p:cNvPr id="51" name="Title 2">
            <a:extLst>
              <a:ext uri="{FF2B5EF4-FFF2-40B4-BE49-F238E27FC236}">
                <a16:creationId xmlns:a16="http://schemas.microsoft.com/office/drawing/2014/main" id="{ADCAFC14-188A-0545-8FA4-CF9BBB96508A}"/>
              </a:ext>
            </a:extLst>
          </p:cNvPr>
          <p:cNvSpPr txBox="1">
            <a:spLocks/>
          </p:cNvSpPr>
          <p:nvPr/>
        </p:nvSpPr>
        <p:spPr>
          <a:xfrm>
            <a:off x="7598355" y="3496019"/>
            <a:ext cx="4299862" cy="615361"/>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RECOGNIZE patient misgivings about regional anesthesia</a:t>
            </a:r>
          </a:p>
          <a:p>
            <a:pPr algn="l"/>
            <a:endParaRPr lang="en-US" sz="1333" cap="all" spc="400" dirty="0">
              <a:solidFill>
                <a:schemeClr val="accent1"/>
              </a:solidFill>
              <a:latin typeface="Myriad Pro Cond" panose="020B0506030403020204" pitchFamily="34" charset="0"/>
            </a:endParaRPr>
          </a:p>
        </p:txBody>
      </p:sp>
      <p:grpSp>
        <p:nvGrpSpPr>
          <p:cNvPr id="52" name="Group 51">
            <a:extLst>
              <a:ext uri="{FF2B5EF4-FFF2-40B4-BE49-F238E27FC236}">
                <a16:creationId xmlns:a16="http://schemas.microsoft.com/office/drawing/2014/main" id="{371FCF97-E2A4-0347-9797-8D521B945FF0}"/>
              </a:ext>
            </a:extLst>
          </p:cNvPr>
          <p:cNvGrpSpPr/>
          <p:nvPr/>
        </p:nvGrpSpPr>
        <p:grpSpPr>
          <a:xfrm>
            <a:off x="778937" y="3296899"/>
            <a:ext cx="792969" cy="792967"/>
            <a:chOff x="4892821" y="3645849"/>
            <a:chExt cx="594727" cy="594725"/>
          </a:xfrm>
          <a:solidFill>
            <a:srgbClr val="00B0F0"/>
          </a:solidFill>
        </p:grpSpPr>
        <p:sp>
          <p:nvSpPr>
            <p:cNvPr id="53" name="Oval 52">
              <a:extLst>
                <a:ext uri="{FF2B5EF4-FFF2-40B4-BE49-F238E27FC236}">
                  <a16:creationId xmlns:a16="http://schemas.microsoft.com/office/drawing/2014/main" id="{FD131999-3159-C94C-838F-FD1E7810553F}"/>
                </a:ext>
              </a:extLst>
            </p:cNvPr>
            <p:cNvSpPr/>
            <p:nvPr/>
          </p:nvSpPr>
          <p:spPr>
            <a:xfrm>
              <a:off x="4892821" y="3645849"/>
              <a:ext cx="594727" cy="5947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sp>
          <p:nvSpPr>
            <p:cNvPr id="54" name="Freeform 157">
              <a:extLst>
                <a:ext uri="{FF2B5EF4-FFF2-40B4-BE49-F238E27FC236}">
                  <a16:creationId xmlns:a16="http://schemas.microsoft.com/office/drawing/2014/main" id="{60CFDE6E-ACEF-8D4E-98AF-A4B02876FE68}"/>
                </a:ext>
              </a:extLst>
            </p:cNvPr>
            <p:cNvSpPr>
              <a:spLocks noEditPoints="1"/>
            </p:cNvSpPr>
            <p:nvPr/>
          </p:nvSpPr>
          <p:spPr bwMode="auto">
            <a:xfrm>
              <a:off x="5047369" y="3795189"/>
              <a:ext cx="285631" cy="255061"/>
            </a:xfrm>
            <a:custGeom>
              <a:avLst/>
              <a:gdLst>
                <a:gd name="T0" fmla="*/ 455 w 477"/>
                <a:gd name="T1" fmla="*/ 118 h 425"/>
                <a:gd name="T2" fmla="*/ 363 w 477"/>
                <a:gd name="T3" fmla="*/ 118 h 425"/>
                <a:gd name="T4" fmla="*/ 341 w 477"/>
                <a:gd name="T5" fmla="*/ 141 h 425"/>
                <a:gd name="T6" fmla="*/ 341 w 477"/>
                <a:gd name="T7" fmla="*/ 403 h 425"/>
                <a:gd name="T8" fmla="*/ 341 w 477"/>
                <a:gd name="T9" fmla="*/ 406 h 425"/>
                <a:gd name="T10" fmla="*/ 306 w 477"/>
                <a:gd name="T11" fmla="*/ 406 h 425"/>
                <a:gd name="T12" fmla="*/ 307 w 477"/>
                <a:gd name="T13" fmla="*/ 403 h 425"/>
                <a:gd name="T14" fmla="*/ 307 w 477"/>
                <a:gd name="T15" fmla="*/ 23 h 425"/>
                <a:gd name="T16" fmla="*/ 284 w 477"/>
                <a:gd name="T17" fmla="*/ 0 h 425"/>
                <a:gd name="T18" fmla="*/ 193 w 477"/>
                <a:gd name="T19" fmla="*/ 0 h 425"/>
                <a:gd name="T20" fmla="*/ 170 w 477"/>
                <a:gd name="T21" fmla="*/ 23 h 425"/>
                <a:gd name="T22" fmla="*/ 170 w 477"/>
                <a:gd name="T23" fmla="*/ 403 h 425"/>
                <a:gd name="T24" fmla="*/ 171 w 477"/>
                <a:gd name="T25" fmla="*/ 406 h 425"/>
                <a:gd name="T26" fmla="*/ 136 w 477"/>
                <a:gd name="T27" fmla="*/ 406 h 425"/>
                <a:gd name="T28" fmla="*/ 136 w 477"/>
                <a:gd name="T29" fmla="*/ 403 h 425"/>
                <a:gd name="T30" fmla="*/ 136 w 477"/>
                <a:gd name="T31" fmla="*/ 259 h 425"/>
                <a:gd name="T32" fmla="*/ 114 w 477"/>
                <a:gd name="T33" fmla="*/ 236 h 425"/>
                <a:gd name="T34" fmla="*/ 22 w 477"/>
                <a:gd name="T35" fmla="*/ 236 h 425"/>
                <a:gd name="T36" fmla="*/ 0 w 477"/>
                <a:gd name="T37" fmla="*/ 259 h 425"/>
                <a:gd name="T38" fmla="*/ 0 w 477"/>
                <a:gd name="T39" fmla="*/ 403 h 425"/>
                <a:gd name="T40" fmla="*/ 22 w 477"/>
                <a:gd name="T41" fmla="*/ 425 h 425"/>
                <a:gd name="T42" fmla="*/ 68 w 477"/>
                <a:gd name="T43" fmla="*/ 425 h 425"/>
                <a:gd name="T44" fmla="*/ 114 w 477"/>
                <a:gd name="T45" fmla="*/ 425 h 425"/>
                <a:gd name="T46" fmla="*/ 193 w 477"/>
                <a:gd name="T47" fmla="*/ 425 h 425"/>
                <a:gd name="T48" fmla="*/ 284 w 477"/>
                <a:gd name="T49" fmla="*/ 425 h 425"/>
                <a:gd name="T50" fmla="*/ 363 w 477"/>
                <a:gd name="T51" fmla="*/ 425 h 425"/>
                <a:gd name="T52" fmla="*/ 455 w 477"/>
                <a:gd name="T53" fmla="*/ 425 h 425"/>
                <a:gd name="T54" fmla="*/ 477 w 477"/>
                <a:gd name="T55" fmla="*/ 403 h 425"/>
                <a:gd name="T56" fmla="*/ 477 w 477"/>
                <a:gd name="T57" fmla="*/ 141 h 425"/>
                <a:gd name="T58" fmla="*/ 455 w 477"/>
                <a:gd name="T59" fmla="*/ 118 h 425"/>
                <a:gd name="T60" fmla="*/ 68 w 477"/>
                <a:gd name="T61" fmla="*/ 406 h 425"/>
                <a:gd name="T62" fmla="*/ 22 w 477"/>
                <a:gd name="T63" fmla="*/ 406 h 425"/>
                <a:gd name="T64" fmla="*/ 19 w 477"/>
                <a:gd name="T65" fmla="*/ 403 h 425"/>
                <a:gd name="T66" fmla="*/ 19 w 477"/>
                <a:gd name="T67" fmla="*/ 259 h 425"/>
                <a:gd name="T68" fmla="*/ 22 w 477"/>
                <a:gd name="T69" fmla="*/ 255 h 425"/>
                <a:gd name="T70" fmla="*/ 114 w 477"/>
                <a:gd name="T71" fmla="*/ 255 h 425"/>
                <a:gd name="T72" fmla="*/ 118 w 477"/>
                <a:gd name="T73" fmla="*/ 259 h 425"/>
                <a:gd name="T74" fmla="*/ 118 w 477"/>
                <a:gd name="T75" fmla="*/ 403 h 425"/>
                <a:gd name="T76" fmla="*/ 114 w 477"/>
                <a:gd name="T77" fmla="*/ 406 h 425"/>
                <a:gd name="T78" fmla="*/ 68 w 477"/>
                <a:gd name="T79" fmla="*/ 406 h 425"/>
                <a:gd name="T80" fmla="*/ 193 w 477"/>
                <a:gd name="T81" fmla="*/ 406 h 425"/>
                <a:gd name="T82" fmla="*/ 189 w 477"/>
                <a:gd name="T83" fmla="*/ 403 h 425"/>
                <a:gd name="T84" fmla="*/ 189 w 477"/>
                <a:gd name="T85" fmla="*/ 23 h 425"/>
                <a:gd name="T86" fmla="*/ 193 w 477"/>
                <a:gd name="T87" fmla="*/ 19 h 425"/>
                <a:gd name="T88" fmla="*/ 284 w 477"/>
                <a:gd name="T89" fmla="*/ 19 h 425"/>
                <a:gd name="T90" fmla="*/ 288 w 477"/>
                <a:gd name="T91" fmla="*/ 23 h 425"/>
                <a:gd name="T92" fmla="*/ 288 w 477"/>
                <a:gd name="T93" fmla="*/ 403 h 425"/>
                <a:gd name="T94" fmla="*/ 284 w 477"/>
                <a:gd name="T95" fmla="*/ 406 h 425"/>
                <a:gd name="T96" fmla="*/ 193 w 477"/>
                <a:gd name="T97" fmla="*/ 406 h 425"/>
                <a:gd name="T98" fmla="*/ 363 w 477"/>
                <a:gd name="T99" fmla="*/ 406 h 425"/>
                <a:gd name="T100" fmla="*/ 359 w 477"/>
                <a:gd name="T101" fmla="*/ 403 h 425"/>
                <a:gd name="T102" fmla="*/ 359 w 477"/>
                <a:gd name="T103" fmla="*/ 141 h 425"/>
                <a:gd name="T104" fmla="*/ 363 w 477"/>
                <a:gd name="T105" fmla="*/ 137 h 425"/>
                <a:gd name="T106" fmla="*/ 455 w 477"/>
                <a:gd name="T107" fmla="*/ 137 h 425"/>
                <a:gd name="T108" fmla="*/ 458 w 477"/>
                <a:gd name="T109" fmla="*/ 141 h 425"/>
                <a:gd name="T110" fmla="*/ 458 w 477"/>
                <a:gd name="T111" fmla="*/ 403 h 425"/>
                <a:gd name="T112" fmla="*/ 455 w 477"/>
                <a:gd name="T113" fmla="*/ 406 h 425"/>
                <a:gd name="T114" fmla="*/ 363 w 477"/>
                <a:gd name="T115" fmla="*/ 40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7" h="425">
                  <a:moveTo>
                    <a:pt x="455" y="118"/>
                  </a:moveTo>
                  <a:cubicBezTo>
                    <a:pt x="363" y="118"/>
                    <a:pt x="363" y="118"/>
                    <a:pt x="363" y="118"/>
                  </a:cubicBezTo>
                  <a:cubicBezTo>
                    <a:pt x="351" y="118"/>
                    <a:pt x="341" y="128"/>
                    <a:pt x="341" y="141"/>
                  </a:cubicBezTo>
                  <a:cubicBezTo>
                    <a:pt x="341" y="403"/>
                    <a:pt x="341" y="403"/>
                    <a:pt x="341" y="403"/>
                  </a:cubicBezTo>
                  <a:cubicBezTo>
                    <a:pt x="341" y="404"/>
                    <a:pt x="341" y="405"/>
                    <a:pt x="341" y="406"/>
                  </a:cubicBezTo>
                  <a:cubicBezTo>
                    <a:pt x="306" y="406"/>
                    <a:pt x="306" y="406"/>
                    <a:pt x="306" y="406"/>
                  </a:cubicBezTo>
                  <a:cubicBezTo>
                    <a:pt x="307" y="405"/>
                    <a:pt x="307" y="404"/>
                    <a:pt x="307" y="403"/>
                  </a:cubicBezTo>
                  <a:cubicBezTo>
                    <a:pt x="307" y="23"/>
                    <a:pt x="307" y="23"/>
                    <a:pt x="307" y="23"/>
                  </a:cubicBezTo>
                  <a:cubicBezTo>
                    <a:pt x="307" y="10"/>
                    <a:pt x="297" y="0"/>
                    <a:pt x="284" y="0"/>
                  </a:cubicBezTo>
                  <a:cubicBezTo>
                    <a:pt x="193" y="0"/>
                    <a:pt x="193" y="0"/>
                    <a:pt x="193" y="0"/>
                  </a:cubicBezTo>
                  <a:cubicBezTo>
                    <a:pt x="180" y="0"/>
                    <a:pt x="170" y="10"/>
                    <a:pt x="170" y="23"/>
                  </a:cubicBezTo>
                  <a:cubicBezTo>
                    <a:pt x="170" y="403"/>
                    <a:pt x="170" y="403"/>
                    <a:pt x="170" y="403"/>
                  </a:cubicBezTo>
                  <a:cubicBezTo>
                    <a:pt x="170" y="404"/>
                    <a:pt x="170" y="405"/>
                    <a:pt x="171" y="406"/>
                  </a:cubicBezTo>
                  <a:cubicBezTo>
                    <a:pt x="136" y="406"/>
                    <a:pt x="136" y="406"/>
                    <a:pt x="136" y="406"/>
                  </a:cubicBezTo>
                  <a:cubicBezTo>
                    <a:pt x="136" y="405"/>
                    <a:pt x="136" y="404"/>
                    <a:pt x="136" y="403"/>
                  </a:cubicBezTo>
                  <a:cubicBezTo>
                    <a:pt x="136" y="259"/>
                    <a:pt x="136" y="259"/>
                    <a:pt x="136" y="259"/>
                  </a:cubicBezTo>
                  <a:cubicBezTo>
                    <a:pt x="136" y="246"/>
                    <a:pt x="126" y="236"/>
                    <a:pt x="114" y="236"/>
                  </a:cubicBezTo>
                  <a:cubicBezTo>
                    <a:pt x="22" y="236"/>
                    <a:pt x="22" y="236"/>
                    <a:pt x="22" y="236"/>
                  </a:cubicBezTo>
                  <a:cubicBezTo>
                    <a:pt x="10" y="236"/>
                    <a:pt x="0" y="246"/>
                    <a:pt x="0" y="259"/>
                  </a:cubicBezTo>
                  <a:cubicBezTo>
                    <a:pt x="0" y="403"/>
                    <a:pt x="0" y="403"/>
                    <a:pt x="0" y="403"/>
                  </a:cubicBezTo>
                  <a:cubicBezTo>
                    <a:pt x="0" y="415"/>
                    <a:pt x="10" y="425"/>
                    <a:pt x="22" y="425"/>
                  </a:cubicBezTo>
                  <a:cubicBezTo>
                    <a:pt x="68" y="425"/>
                    <a:pt x="68" y="425"/>
                    <a:pt x="68" y="425"/>
                  </a:cubicBezTo>
                  <a:cubicBezTo>
                    <a:pt x="114" y="425"/>
                    <a:pt x="114" y="425"/>
                    <a:pt x="114" y="425"/>
                  </a:cubicBezTo>
                  <a:cubicBezTo>
                    <a:pt x="193" y="425"/>
                    <a:pt x="193" y="425"/>
                    <a:pt x="193" y="425"/>
                  </a:cubicBezTo>
                  <a:cubicBezTo>
                    <a:pt x="284" y="425"/>
                    <a:pt x="284" y="425"/>
                    <a:pt x="284" y="425"/>
                  </a:cubicBezTo>
                  <a:cubicBezTo>
                    <a:pt x="363" y="425"/>
                    <a:pt x="363" y="425"/>
                    <a:pt x="363" y="425"/>
                  </a:cubicBezTo>
                  <a:cubicBezTo>
                    <a:pt x="455" y="425"/>
                    <a:pt x="455" y="425"/>
                    <a:pt x="455" y="425"/>
                  </a:cubicBezTo>
                  <a:cubicBezTo>
                    <a:pt x="467" y="425"/>
                    <a:pt x="477" y="415"/>
                    <a:pt x="477" y="403"/>
                  </a:cubicBezTo>
                  <a:cubicBezTo>
                    <a:pt x="477" y="141"/>
                    <a:pt x="477" y="141"/>
                    <a:pt x="477" y="141"/>
                  </a:cubicBezTo>
                  <a:cubicBezTo>
                    <a:pt x="477" y="128"/>
                    <a:pt x="467" y="118"/>
                    <a:pt x="455" y="118"/>
                  </a:cubicBezTo>
                  <a:close/>
                  <a:moveTo>
                    <a:pt x="68" y="406"/>
                  </a:moveTo>
                  <a:cubicBezTo>
                    <a:pt x="22" y="406"/>
                    <a:pt x="22" y="406"/>
                    <a:pt x="22" y="406"/>
                  </a:cubicBezTo>
                  <a:cubicBezTo>
                    <a:pt x="20" y="406"/>
                    <a:pt x="19" y="405"/>
                    <a:pt x="19" y="403"/>
                  </a:cubicBezTo>
                  <a:cubicBezTo>
                    <a:pt x="19" y="259"/>
                    <a:pt x="19" y="259"/>
                    <a:pt x="19" y="259"/>
                  </a:cubicBezTo>
                  <a:cubicBezTo>
                    <a:pt x="19" y="257"/>
                    <a:pt x="20" y="255"/>
                    <a:pt x="22" y="255"/>
                  </a:cubicBezTo>
                  <a:cubicBezTo>
                    <a:pt x="114" y="255"/>
                    <a:pt x="114" y="255"/>
                    <a:pt x="114" y="255"/>
                  </a:cubicBezTo>
                  <a:cubicBezTo>
                    <a:pt x="116" y="255"/>
                    <a:pt x="118" y="257"/>
                    <a:pt x="118" y="259"/>
                  </a:cubicBezTo>
                  <a:cubicBezTo>
                    <a:pt x="118" y="403"/>
                    <a:pt x="118" y="403"/>
                    <a:pt x="118" y="403"/>
                  </a:cubicBezTo>
                  <a:cubicBezTo>
                    <a:pt x="118" y="405"/>
                    <a:pt x="116" y="406"/>
                    <a:pt x="114" y="406"/>
                  </a:cubicBezTo>
                  <a:lnTo>
                    <a:pt x="68" y="406"/>
                  </a:lnTo>
                  <a:close/>
                  <a:moveTo>
                    <a:pt x="193" y="406"/>
                  </a:moveTo>
                  <a:cubicBezTo>
                    <a:pt x="191" y="406"/>
                    <a:pt x="189" y="405"/>
                    <a:pt x="189" y="403"/>
                  </a:cubicBezTo>
                  <a:cubicBezTo>
                    <a:pt x="189" y="23"/>
                    <a:pt x="189" y="23"/>
                    <a:pt x="189" y="23"/>
                  </a:cubicBezTo>
                  <a:cubicBezTo>
                    <a:pt x="189" y="21"/>
                    <a:pt x="191" y="19"/>
                    <a:pt x="193" y="19"/>
                  </a:cubicBezTo>
                  <a:cubicBezTo>
                    <a:pt x="284" y="19"/>
                    <a:pt x="284" y="19"/>
                    <a:pt x="284" y="19"/>
                  </a:cubicBezTo>
                  <a:cubicBezTo>
                    <a:pt x="286" y="19"/>
                    <a:pt x="288" y="21"/>
                    <a:pt x="288" y="23"/>
                  </a:cubicBezTo>
                  <a:cubicBezTo>
                    <a:pt x="288" y="403"/>
                    <a:pt x="288" y="403"/>
                    <a:pt x="288" y="403"/>
                  </a:cubicBezTo>
                  <a:cubicBezTo>
                    <a:pt x="288" y="405"/>
                    <a:pt x="286" y="406"/>
                    <a:pt x="284" y="406"/>
                  </a:cubicBezTo>
                  <a:lnTo>
                    <a:pt x="193" y="406"/>
                  </a:lnTo>
                  <a:close/>
                  <a:moveTo>
                    <a:pt x="363" y="406"/>
                  </a:moveTo>
                  <a:cubicBezTo>
                    <a:pt x="361" y="406"/>
                    <a:pt x="359" y="405"/>
                    <a:pt x="359" y="403"/>
                  </a:cubicBezTo>
                  <a:cubicBezTo>
                    <a:pt x="359" y="141"/>
                    <a:pt x="359" y="141"/>
                    <a:pt x="359" y="141"/>
                  </a:cubicBezTo>
                  <a:cubicBezTo>
                    <a:pt x="359" y="139"/>
                    <a:pt x="361" y="137"/>
                    <a:pt x="363" y="137"/>
                  </a:cubicBezTo>
                  <a:cubicBezTo>
                    <a:pt x="455" y="137"/>
                    <a:pt x="455" y="137"/>
                    <a:pt x="455" y="137"/>
                  </a:cubicBezTo>
                  <a:cubicBezTo>
                    <a:pt x="457" y="137"/>
                    <a:pt x="458" y="139"/>
                    <a:pt x="458" y="141"/>
                  </a:cubicBezTo>
                  <a:cubicBezTo>
                    <a:pt x="458" y="403"/>
                    <a:pt x="458" y="403"/>
                    <a:pt x="458" y="403"/>
                  </a:cubicBezTo>
                  <a:cubicBezTo>
                    <a:pt x="458" y="405"/>
                    <a:pt x="457" y="406"/>
                    <a:pt x="455" y="406"/>
                  </a:cubicBezTo>
                  <a:lnTo>
                    <a:pt x="363" y="406"/>
                  </a:lnTo>
                  <a:close/>
                </a:path>
              </a:pathLst>
            </a:custGeom>
            <a:grpFill/>
            <a:ln>
              <a:noFill/>
            </a:ln>
          </p:spPr>
          <p:txBody>
            <a:bodyPr vert="horz" wrap="square" lIns="45720" tIns="22860" rIns="45720" bIns="22860" numCol="1" anchor="t" anchorCtr="0" compatLnSpc="1">
              <a:prstTxWarp prst="textNoShape">
                <a:avLst/>
              </a:prstTxWarp>
            </a:bodyPr>
            <a:lstStyle/>
            <a:p>
              <a:endParaRPr lang="en-US" sz="675" spc="400"/>
            </a:p>
          </p:txBody>
        </p:sp>
      </p:grpSp>
      <p:sp>
        <p:nvSpPr>
          <p:cNvPr id="55" name="Title 2">
            <a:extLst>
              <a:ext uri="{FF2B5EF4-FFF2-40B4-BE49-F238E27FC236}">
                <a16:creationId xmlns:a16="http://schemas.microsoft.com/office/drawing/2014/main" id="{FF272142-ADBF-C44B-BE48-7113EE8F5C96}"/>
              </a:ext>
            </a:extLst>
          </p:cNvPr>
          <p:cNvSpPr txBox="1">
            <a:spLocks/>
          </p:cNvSpPr>
          <p:nvPr/>
        </p:nvSpPr>
        <p:spPr>
          <a:xfrm>
            <a:off x="7598355" y="4549401"/>
            <a:ext cx="3858691" cy="1230722"/>
          </a:xfrm>
          <a:prstGeom prst="rect">
            <a:avLst/>
          </a:prstGeom>
          <a:ln>
            <a:noFill/>
          </a:ln>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333" cap="all" spc="400" dirty="0">
                <a:solidFill>
                  <a:schemeClr val="accent1"/>
                </a:solidFill>
                <a:latin typeface="Myriad Pro Cond" panose="020B0506030403020204" pitchFamily="34" charset="0"/>
              </a:rPr>
              <a:t>Formulate strategies to allow patients to advocate for regional anesthesia AS AN ALTERNATIVE TO OPIOIDS</a:t>
            </a:r>
          </a:p>
          <a:p>
            <a:pPr algn="l"/>
            <a:endParaRPr lang="en-US" sz="1333" cap="all" spc="400" dirty="0">
              <a:solidFill>
                <a:schemeClr val="accent1"/>
              </a:solidFill>
              <a:latin typeface="Myriad Pro Cond" panose="020B0506030403020204" pitchFamily="34" charset="0"/>
            </a:endParaRPr>
          </a:p>
        </p:txBody>
      </p:sp>
      <p:grpSp>
        <p:nvGrpSpPr>
          <p:cNvPr id="56" name="Group 55">
            <a:extLst>
              <a:ext uri="{FF2B5EF4-FFF2-40B4-BE49-F238E27FC236}">
                <a16:creationId xmlns:a16="http://schemas.microsoft.com/office/drawing/2014/main" id="{2D868A07-B1AF-BF41-971F-788764F90C21}"/>
              </a:ext>
            </a:extLst>
          </p:cNvPr>
          <p:cNvGrpSpPr/>
          <p:nvPr/>
        </p:nvGrpSpPr>
        <p:grpSpPr>
          <a:xfrm>
            <a:off x="6542641" y="3292120"/>
            <a:ext cx="792969" cy="792967"/>
            <a:chOff x="4892821" y="1547349"/>
            <a:chExt cx="594727" cy="594725"/>
          </a:xfrm>
          <a:solidFill>
            <a:srgbClr val="00B0F0"/>
          </a:solidFill>
        </p:grpSpPr>
        <p:sp>
          <p:nvSpPr>
            <p:cNvPr id="57" name="Oval 56">
              <a:extLst>
                <a:ext uri="{FF2B5EF4-FFF2-40B4-BE49-F238E27FC236}">
                  <a16:creationId xmlns:a16="http://schemas.microsoft.com/office/drawing/2014/main" id="{F0069855-9296-1B44-BF27-7709A9374DEC}"/>
                </a:ext>
              </a:extLst>
            </p:cNvPr>
            <p:cNvSpPr/>
            <p:nvPr/>
          </p:nvSpPr>
          <p:spPr>
            <a:xfrm>
              <a:off x="4892821" y="1547349"/>
              <a:ext cx="594727" cy="594725"/>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spc="400"/>
            </a:p>
          </p:txBody>
        </p:sp>
        <p:grpSp>
          <p:nvGrpSpPr>
            <p:cNvPr id="58" name="Group 57">
              <a:extLst>
                <a:ext uri="{FF2B5EF4-FFF2-40B4-BE49-F238E27FC236}">
                  <a16:creationId xmlns:a16="http://schemas.microsoft.com/office/drawing/2014/main" id="{A23C57F1-03D6-F346-9EEA-37341915D2DD}"/>
                </a:ext>
              </a:extLst>
            </p:cNvPr>
            <p:cNvGrpSpPr/>
            <p:nvPr/>
          </p:nvGrpSpPr>
          <p:grpSpPr>
            <a:xfrm>
              <a:off x="5059310" y="1717660"/>
              <a:ext cx="261748" cy="254105"/>
              <a:chOff x="5529264" y="1682751"/>
              <a:chExt cx="434975" cy="422275"/>
            </a:xfrm>
            <a:grpFill/>
          </p:grpSpPr>
          <p:sp>
            <p:nvSpPr>
              <p:cNvPr id="59" name="Freeform 107">
                <a:extLst>
                  <a:ext uri="{FF2B5EF4-FFF2-40B4-BE49-F238E27FC236}">
                    <a16:creationId xmlns:a16="http://schemas.microsoft.com/office/drawing/2014/main" id="{F9BC1E7F-EB4E-884D-9D8E-81BD9B74B856}"/>
                  </a:ext>
                </a:extLst>
              </p:cNvPr>
              <p:cNvSpPr>
                <a:spLocks noEditPoints="1"/>
              </p:cNvSpPr>
              <p:nvPr/>
            </p:nvSpPr>
            <p:spPr bwMode="auto">
              <a:xfrm>
                <a:off x="5529264" y="1682751"/>
                <a:ext cx="382588" cy="369888"/>
              </a:xfrm>
              <a:custGeom>
                <a:avLst/>
                <a:gdLst>
                  <a:gd name="T0" fmla="*/ 385 w 385"/>
                  <a:gd name="T1" fmla="*/ 350 h 372"/>
                  <a:gd name="T2" fmla="*/ 385 w 385"/>
                  <a:gd name="T3" fmla="*/ 22 h 372"/>
                  <a:gd name="T4" fmla="*/ 363 w 385"/>
                  <a:gd name="T5" fmla="*/ 0 h 372"/>
                  <a:gd name="T6" fmla="*/ 22 w 385"/>
                  <a:gd name="T7" fmla="*/ 0 h 372"/>
                  <a:gd name="T8" fmla="*/ 0 w 385"/>
                  <a:gd name="T9" fmla="*/ 22 h 372"/>
                  <a:gd name="T10" fmla="*/ 0 w 385"/>
                  <a:gd name="T11" fmla="*/ 350 h 372"/>
                  <a:gd name="T12" fmla="*/ 22 w 385"/>
                  <a:gd name="T13" fmla="*/ 372 h 372"/>
                  <a:gd name="T14" fmla="*/ 363 w 385"/>
                  <a:gd name="T15" fmla="*/ 372 h 372"/>
                  <a:gd name="T16" fmla="*/ 385 w 385"/>
                  <a:gd name="T17" fmla="*/ 350 h 372"/>
                  <a:gd name="T18" fmla="*/ 18 w 385"/>
                  <a:gd name="T19" fmla="*/ 350 h 372"/>
                  <a:gd name="T20" fmla="*/ 18 w 385"/>
                  <a:gd name="T21" fmla="*/ 22 h 372"/>
                  <a:gd name="T22" fmla="*/ 22 w 385"/>
                  <a:gd name="T23" fmla="*/ 19 h 372"/>
                  <a:gd name="T24" fmla="*/ 363 w 385"/>
                  <a:gd name="T25" fmla="*/ 19 h 372"/>
                  <a:gd name="T26" fmla="*/ 366 w 385"/>
                  <a:gd name="T27" fmla="*/ 22 h 372"/>
                  <a:gd name="T28" fmla="*/ 366 w 385"/>
                  <a:gd name="T29" fmla="*/ 350 h 372"/>
                  <a:gd name="T30" fmla="*/ 363 w 385"/>
                  <a:gd name="T31" fmla="*/ 354 h 372"/>
                  <a:gd name="T32" fmla="*/ 22 w 385"/>
                  <a:gd name="T33" fmla="*/ 354 h 372"/>
                  <a:gd name="T34" fmla="*/ 18 w 385"/>
                  <a:gd name="T35" fmla="*/ 35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72">
                    <a:moveTo>
                      <a:pt x="385" y="350"/>
                    </a:moveTo>
                    <a:cubicBezTo>
                      <a:pt x="385" y="22"/>
                      <a:pt x="385" y="22"/>
                      <a:pt x="385" y="22"/>
                    </a:cubicBezTo>
                    <a:cubicBezTo>
                      <a:pt x="385" y="10"/>
                      <a:pt x="375" y="0"/>
                      <a:pt x="363" y="0"/>
                    </a:cubicBezTo>
                    <a:cubicBezTo>
                      <a:pt x="22" y="0"/>
                      <a:pt x="22" y="0"/>
                      <a:pt x="22" y="0"/>
                    </a:cubicBezTo>
                    <a:cubicBezTo>
                      <a:pt x="10" y="0"/>
                      <a:pt x="0" y="10"/>
                      <a:pt x="0" y="22"/>
                    </a:cubicBezTo>
                    <a:cubicBezTo>
                      <a:pt x="0" y="350"/>
                      <a:pt x="0" y="350"/>
                      <a:pt x="0" y="350"/>
                    </a:cubicBezTo>
                    <a:cubicBezTo>
                      <a:pt x="0" y="362"/>
                      <a:pt x="10" y="372"/>
                      <a:pt x="22" y="372"/>
                    </a:cubicBezTo>
                    <a:cubicBezTo>
                      <a:pt x="363" y="372"/>
                      <a:pt x="363" y="372"/>
                      <a:pt x="363" y="372"/>
                    </a:cubicBezTo>
                    <a:cubicBezTo>
                      <a:pt x="375" y="372"/>
                      <a:pt x="385" y="362"/>
                      <a:pt x="385" y="350"/>
                    </a:cubicBezTo>
                    <a:close/>
                    <a:moveTo>
                      <a:pt x="18" y="350"/>
                    </a:moveTo>
                    <a:cubicBezTo>
                      <a:pt x="18" y="22"/>
                      <a:pt x="18" y="22"/>
                      <a:pt x="18" y="22"/>
                    </a:cubicBezTo>
                    <a:cubicBezTo>
                      <a:pt x="18" y="20"/>
                      <a:pt x="20" y="19"/>
                      <a:pt x="22" y="19"/>
                    </a:cubicBezTo>
                    <a:cubicBezTo>
                      <a:pt x="363" y="19"/>
                      <a:pt x="363" y="19"/>
                      <a:pt x="363" y="19"/>
                    </a:cubicBezTo>
                    <a:cubicBezTo>
                      <a:pt x="365" y="19"/>
                      <a:pt x="366" y="20"/>
                      <a:pt x="366" y="22"/>
                    </a:cubicBezTo>
                    <a:cubicBezTo>
                      <a:pt x="366" y="350"/>
                      <a:pt x="366" y="350"/>
                      <a:pt x="366" y="350"/>
                    </a:cubicBezTo>
                    <a:cubicBezTo>
                      <a:pt x="366" y="352"/>
                      <a:pt x="365" y="354"/>
                      <a:pt x="363" y="354"/>
                    </a:cubicBezTo>
                    <a:cubicBezTo>
                      <a:pt x="22" y="354"/>
                      <a:pt x="22" y="354"/>
                      <a:pt x="22" y="354"/>
                    </a:cubicBezTo>
                    <a:cubicBezTo>
                      <a:pt x="20" y="354"/>
                      <a:pt x="18" y="352"/>
                      <a:pt x="18" y="350"/>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sp>
            <p:nvSpPr>
              <p:cNvPr id="60" name="Freeform 108">
                <a:extLst>
                  <a:ext uri="{FF2B5EF4-FFF2-40B4-BE49-F238E27FC236}">
                    <a16:creationId xmlns:a16="http://schemas.microsoft.com/office/drawing/2014/main" id="{559F7F57-4533-584B-911F-763B1A579068}"/>
                  </a:ext>
                </a:extLst>
              </p:cNvPr>
              <p:cNvSpPr>
                <a:spLocks noEditPoints="1"/>
              </p:cNvSpPr>
              <p:nvPr/>
            </p:nvSpPr>
            <p:spPr bwMode="auto">
              <a:xfrm>
                <a:off x="5737226" y="1774826"/>
                <a:ext cx="57150" cy="57150"/>
              </a:xfrm>
              <a:custGeom>
                <a:avLst/>
                <a:gdLst>
                  <a:gd name="T0" fmla="*/ 29 w 58"/>
                  <a:gd name="T1" fmla="*/ 58 h 58"/>
                  <a:gd name="T2" fmla="*/ 58 w 58"/>
                  <a:gd name="T3" fmla="*/ 29 h 58"/>
                  <a:gd name="T4" fmla="*/ 29 w 58"/>
                  <a:gd name="T5" fmla="*/ 0 h 58"/>
                  <a:gd name="T6" fmla="*/ 0 w 58"/>
                  <a:gd name="T7" fmla="*/ 29 h 58"/>
                  <a:gd name="T8" fmla="*/ 29 w 58"/>
                  <a:gd name="T9" fmla="*/ 58 h 58"/>
                  <a:gd name="T10" fmla="*/ 29 w 58"/>
                  <a:gd name="T11" fmla="*/ 18 h 58"/>
                  <a:gd name="T12" fmla="*/ 40 w 58"/>
                  <a:gd name="T13" fmla="*/ 29 h 58"/>
                  <a:gd name="T14" fmla="*/ 29 w 58"/>
                  <a:gd name="T15" fmla="*/ 39 h 58"/>
                  <a:gd name="T16" fmla="*/ 19 w 58"/>
                  <a:gd name="T17" fmla="*/ 29 h 58"/>
                  <a:gd name="T18" fmla="*/ 29 w 58"/>
                  <a:gd name="T1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45" y="58"/>
                      <a:pt x="58" y="45"/>
                      <a:pt x="58" y="29"/>
                    </a:cubicBezTo>
                    <a:cubicBezTo>
                      <a:pt x="58" y="13"/>
                      <a:pt x="45" y="0"/>
                      <a:pt x="29" y="0"/>
                    </a:cubicBezTo>
                    <a:cubicBezTo>
                      <a:pt x="13" y="0"/>
                      <a:pt x="0" y="13"/>
                      <a:pt x="0" y="29"/>
                    </a:cubicBezTo>
                    <a:cubicBezTo>
                      <a:pt x="0" y="45"/>
                      <a:pt x="13" y="58"/>
                      <a:pt x="29" y="58"/>
                    </a:cubicBezTo>
                    <a:close/>
                    <a:moveTo>
                      <a:pt x="29" y="18"/>
                    </a:moveTo>
                    <a:cubicBezTo>
                      <a:pt x="35" y="18"/>
                      <a:pt x="40" y="23"/>
                      <a:pt x="40" y="29"/>
                    </a:cubicBezTo>
                    <a:cubicBezTo>
                      <a:pt x="40" y="34"/>
                      <a:pt x="35" y="39"/>
                      <a:pt x="29" y="39"/>
                    </a:cubicBezTo>
                    <a:cubicBezTo>
                      <a:pt x="24" y="39"/>
                      <a:pt x="19" y="34"/>
                      <a:pt x="19" y="29"/>
                    </a:cubicBezTo>
                    <a:cubicBezTo>
                      <a:pt x="19" y="23"/>
                      <a:pt x="24" y="18"/>
                      <a:pt x="29" y="18"/>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sp>
            <p:nvSpPr>
              <p:cNvPr id="61" name="Freeform 110">
                <a:extLst>
                  <a:ext uri="{FF2B5EF4-FFF2-40B4-BE49-F238E27FC236}">
                    <a16:creationId xmlns:a16="http://schemas.microsoft.com/office/drawing/2014/main" id="{87F778DF-6975-7042-9535-264B623900F1}"/>
                  </a:ext>
                </a:extLst>
              </p:cNvPr>
              <p:cNvSpPr>
                <a:spLocks/>
              </p:cNvSpPr>
              <p:nvPr/>
            </p:nvSpPr>
            <p:spPr bwMode="auto">
              <a:xfrm>
                <a:off x="5580064" y="1720851"/>
                <a:ext cx="384175" cy="384175"/>
              </a:xfrm>
              <a:custGeom>
                <a:avLst/>
                <a:gdLst>
                  <a:gd name="T0" fmla="*/ 363 w 386"/>
                  <a:gd name="T1" fmla="*/ 0 h 386"/>
                  <a:gd name="T2" fmla="*/ 351 w 386"/>
                  <a:gd name="T3" fmla="*/ 0 h 386"/>
                  <a:gd name="T4" fmla="*/ 342 w 386"/>
                  <a:gd name="T5" fmla="*/ 10 h 386"/>
                  <a:gd name="T6" fmla="*/ 351 w 386"/>
                  <a:gd name="T7" fmla="*/ 19 h 386"/>
                  <a:gd name="T8" fmla="*/ 363 w 386"/>
                  <a:gd name="T9" fmla="*/ 19 h 386"/>
                  <a:gd name="T10" fmla="*/ 367 w 386"/>
                  <a:gd name="T11" fmla="*/ 23 h 386"/>
                  <a:gd name="T12" fmla="*/ 367 w 386"/>
                  <a:gd name="T13" fmla="*/ 363 h 386"/>
                  <a:gd name="T14" fmla="*/ 363 w 386"/>
                  <a:gd name="T15" fmla="*/ 367 h 386"/>
                  <a:gd name="T16" fmla="*/ 22 w 386"/>
                  <a:gd name="T17" fmla="*/ 367 h 386"/>
                  <a:gd name="T18" fmla="*/ 19 w 386"/>
                  <a:gd name="T19" fmla="*/ 363 h 386"/>
                  <a:gd name="T20" fmla="*/ 19 w 386"/>
                  <a:gd name="T21" fmla="*/ 351 h 386"/>
                  <a:gd name="T22" fmla="*/ 9 w 386"/>
                  <a:gd name="T23" fmla="*/ 342 h 386"/>
                  <a:gd name="T24" fmla="*/ 0 w 386"/>
                  <a:gd name="T25" fmla="*/ 351 h 386"/>
                  <a:gd name="T26" fmla="*/ 0 w 386"/>
                  <a:gd name="T27" fmla="*/ 363 h 386"/>
                  <a:gd name="T28" fmla="*/ 22 w 386"/>
                  <a:gd name="T29" fmla="*/ 386 h 386"/>
                  <a:gd name="T30" fmla="*/ 363 w 386"/>
                  <a:gd name="T31" fmla="*/ 386 h 386"/>
                  <a:gd name="T32" fmla="*/ 386 w 386"/>
                  <a:gd name="T33" fmla="*/ 363 h 386"/>
                  <a:gd name="T34" fmla="*/ 386 w 386"/>
                  <a:gd name="T35" fmla="*/ 23 h 386"/>
                  <a:gd name="T36" fmla="*/ 363 w 386"/>
                  <a:gd name="T3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6" h="386">
                    <a:moveTo>
                      <a:pt x="363" y="0"/>
                    </a:moveTo>
                    <a:cubicBezTo>
                      <a:pt x="351" y="0"/>
                      <a:pt x="351" y="0"/>
                      <a:pt x="351" y="0"/>
                    </a:cubicBezTo>
                    <a:cubicBezTo>
                      <a:pt x="346" y="0"/>
                      <a:pt x="342" y="4"/>
                      <a:pt x="342" y="10"/>
                    </a:cubicBezTo>
                    <a:cubicBezTo>
                      <a:pt x="342" y="15"/>
                      <a:pt x="346" y="19"/>
                      <a:pt x="351" y="19"/>
                    </a:cubicBezTo>
                    <a:cubicBezTo>
                      <a:pt x="363" y="19"/>
                      <a:pt x="363" y="19"/>
                      <a:pt x="363" y="19"/>
                    </a:cubicBezTo>
                    <a:cubicBezTo>
                      <a:pt x="365" y="19"/>
                      <a:pt x="367" y="21"/>
                      <a:pt x="367" y="23"/>
                    </a:cubicBezTo>
                    <a:cubicBezTo>
                      <a:pt x="367" y="363"/>
                      <a:pt x="367" y="363"/>
                      <a:pt x="367" y="363"/>
                    </a:cubicBezTo>
                    <a:cubicBezTo>
                      <a:pt x="367" y="365"/>
                      <a:pt x="365" y="367"/>
                      <a:pt x="363" y="367"/>
                    </a:cubicBezTo>
                    <a:cubicBezTo>
                      <a:pt x="22" y="367"/>
                      <a:pt x="22" y="367"/>
                      <a:pt x="22" y="367"/>
                    </a:cubicBezTo>
                    <a:cubicBezTo>
                      <a:pt x="20" y="367"/>
                      <a:pt x="19" y="365"/>
                      <a:pt x="19" y="363"/>
                    </a:cubicBezTo>
                    <a:cubicBezTo>
                      <a:pt x="19" y="351"/>
                      <a:pt x="19" y="351"/>
                      <a:pt x="19" y="351"/>
                    </a:cubicBezTo>
                    <a:cubicBezTo>
                      <a:pt x="19" y="346"/>
                      <a:pt x="15" y="342"/>
                      <a:pt x="9" y="342"/>
                    </a:cubicBezTo>
                    <a:cubicBezTo>
                      <a:pt x="4" y="342"/>
                      <a:pt x="0" y="346"/>
                      <a:pt x="0" y="351"/>
                    </a:cubicBezTo>
                    <a:cubicBezTo>
                      <a:pt x="0" y="363"/>
                      <a:pt x="0" y="363"/>
                      <a:pt x="0" y="363"/>
                    </a:cubicBezTo>
                    <a:cubicBezTo>
                      <a:pt x="0" y="376"/>
                      <a:pt x="10" y="386"/>
                      <a:pt x="22" y="386"/>
                    </a:cubicBezTo>
                    <a:cubicBezTo>
                      <a:pt x="363" y="386"/>
                      <a:pt x="363" y="386"/>
                      <a:pt x="363" y="386"/>
                    </a:cubicBezTo>
                    <a:cubicBezTo>
                      <a:pt x="376" y="386"/>
                      <a:pt x="386" y="376"/>
                      <a:pt x="386" y="363"/>
                    </a:cubicBezTo>
                    <a:cubicBezTo>
                      <a:pt x="386" y="23"/>
                      <a:pt x="386" y="23"/>
                      <a:pt x="386" y="23"/>
                    </a:cubicBezTo>
                    <a:cubicBezTo>
                      <a:pt x="386" y="10"/>
                      <a:pt x="376" y="0"/>
                      <a:pt x="363" y="0"/>
                    </a:cubicBezTo>
                    <a:close/>
                  </a:path>
                </a:pathLst>
              </a:custGeom>
              <a:grpFill/>
              <a:ln>
                <a:solidFill>
                  <a:srgbClr val="00B0F0"/>
                </a:solidFill>
              </a:ln>
            </p:spPr>
            <p:txBody>
              <a:bodyPr vert="horz" wrap="square" lIns="45720" tIns="22860" rIns="45720" bIns="22860" numCol="1" anchor="t" anchorCtr="0" compatLnSpc="1">
                <a:prstTxWarp prst="textNoShape">
                  <a:avLst/>
                </a:prstTxWarp>
              </a:bodyPr>
              <a:lstStyle/>
              <a:p>
                <a:endParaRPr lang="en-US" sz="675" spc="400"/>
              </a:p>
            </p:txBody>
          </p:sp>
        </p:grpSp>
      </p:grpSp>
    </p:spTree>
    <p:extLst>
      <p:ext uri="{BB962C8B-B14F-4D97-AF65-F5344CB8AC3E}">
        <p14:creationId xmlns:p14="http://schemas.microsoft.com/office/powerpoint/2010/main" val="3240141085"/>
      </p:ext>
    </p:extLst>
  </p:cSld>
  <p:clrMapOvr>
    <a:masterClrMapping/>
  </p:clrMapOvr>
  <p:transition spd="slow"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room, small, table&#10;&#10;Description automatically generated">
            <a:extLst>
              <a:ext uri="{FF2B5EF4-FFF2-40B4-BE49-F238E27FC236}">
                <a16:creationId xmlns:a16="http://schemas.microsoft.com/office/drawing/2014/main" id="{16EB9404-F154-8446-BDA6-62A1EC6E5625}"/>
              </a:ext>
            </a:extLst>
          </p:cNvPr>
          <p:cNvPicPr>
            <a:picLocks noChangeAspect="1"/>
          </p:cNvPicPr>
          <p:nvPr/>
        </p:nvPicPr>
        <p:blipFill rotWithShape="1">
          <a:blip r:embed="rId2"/>
          <a:srcRect l="31665" t="9091" r="168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A3289A-AB48-6545-AE4E-F568B912D3A8}"/>
              </a:ext>
            </a:extLst>
          </p:cNvPr>
          <p:cNvSpPr>
            <a:spLocks noGrp="1"/>
          </p:cNvSpPr>
          <p:nvPr>
            <p:ph type="ctrTitle"/>
          </p:nvPr>
        </p:nvSpPr>
        <p:spPr>
          <a:xfrm>
            <a:off x="481029" y="1397671"/>
            <a:ext cx="4023360" cy="3204134"/>
          </a:xfrm>
        </p:spPr>
        <p:txBody>
          <a:bodyPr anchor="b">
            <a:noAutofit/>
          </a:bodyPr>
          <a:lstStyle/>
          <a:p>
            <a:pPr algn="l"/>
            <a:r>
              <a:rPr lang="en-US" sz="3600" cap="all" spc="400" dirty="0">
                <a:latin typeface="Myriad Pro Cond" panose="020B0506030403020204" pitchFamily="34" charset="0"/>
              </a:rPr>
              <a:t>Closing a Silent Gateway to Opioid Use &amp; Dependence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82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BFA71-B0DC-304C-A2B7-C45847235B9A}"/>
              </a:ext>
            </a:extLst>
          </p:cNvPr>
          <p:cNvSpPr>
            <a:spLocks noGrp="1"/>
          </p:cNvSpPr>
          <p:nvPr>
            <p:ph type="title"/>
          </p:nvPr>
        </p:nvSpPr>
        <p:spPr>
          <a:xfrm>
            <a:off x="408707" y="1153571"/>
            <a:ext cx="3200400" cy="4461163"/>
          </a:xfrm>
        </p:spPr>
        <p:txBody>
          <a:bodyPr>
            <a:normAutofit/>
          </a:bodyPr>
          <a:lstStyle/>
          <a:p>
            <a:r>
              <a:rPr lang="en-US" sz="2400" cap="all" spc="400" dirty="0">
                <a:solidFill>
                  <a:schemeClr val="bg1"/>
                </a:solidFill>
              </a:rPr>
              <a:t>Review the Problem:</a:t>
            </a:r>
            <a:br>
              <a:rPr lang="en-US" sz="2400" cap="all" spc="400" dirty="0">
                <a:solidFill>
                  <a:schemeClr val="bg1"/>
                </a:solidFill>
              </a:rPr>
            </a:br>
            <a:r>
              <a:rPr lang="en-US" sz="2400" cap="all" spc="400" dirty="0">
                <a:solidFill>
                  <a:schemeClr val="bg1"/>
                </a:solidFill>
              </a:rPr>
              <a:t>Surgery has been a long-ignored gateway to persistent opioid use, dependence and addiction</a:t>
            </a: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8B9ABF-C800-AD4F-B933-B37CE33F533C}"/>
              </a:ext>
            </a:extLst>
          </p:cNvPr>
          <p:cNvSpPr>
            <a:spLocks noGrp="1"/>
          </p:cNvSpPr>
          <p:nvPr>
            <p:ph idx="1"/>
          </p:nvPr>
        </p:nvSpPr>
        <p:spPr>
          <a:xfrm>
            <a:off x="4370190" y="817189"/>
            <a:ext cx="6906491" cy="5585619"/>
          </a:xfrm>
        </p:spPr>
        <p:txBody>
          <a:bodyPr anchor="ctr">
            <a:normAutofit fontScale="85000" lnSpcReduction="10000"/>
          </a:bodyPr>
          <a:lstStyle/>
          <a:p>
            <a:r>
              <a:rPr lang="en-US" sz="2400" cap="all" spc="400" dirty="0">
                <a:solidFill>
                  <a:schemeClr val="bg2">
                    <a:lumMod val="25000"/>
                  </a:schemeClr>
                </a:solidFill>
                <a:latin typeface="+mj-lt"/>
                <a:ea typeface="+mj-ea"/>
                <a:cs typeface="+mj-cs"/>
              </a:rPr>
              <a:t>Surgery is frequently the first-time patients are exposed to opioids</a:t>
            </a:r>
          </a:p>
          <a:p>
            <a:endParaRPr lang="en-US" sz="2400" cap="all" spc="400" dirty="0">
              <a:solidFill>
                <a:schemeClr val="bg2">
                  <a:lumMod val="25000"/>
                </a:schemeClr>
              </a:solidFill>
              <a:latin typeface="+mj-lt"/>
              <a:ea typeface="+mj-ea"/>
              <a:cs typeface="+mj-cs"/>
            </a:endParaRPr>
          </a:p>
          <a:p>
            <a:r>
              <a:rPr lang="en-US" sz="2400" cap="all" spc="400" dirty="0">
                <a:solidFill>
                  <a:schemeClr val="bg2">
                    <a:lumMod val="25000"/>
                  </a:schemeClr>
                </a:solidFill>
                <a:latin typeface="+mj-lt"/>
                <a:ea typeface="+mj-ea"/>
                <a:cs typeface="+mj-cs"/>
              </a:rPr>
              <a:t>The role of opioids in treating postsurgical pain has been overlooked as a contributing factor to the opioid epidemic </a:t>
            </a:r>
          </a:p>
          <a:p>
            <a:endParaRPr lang="en-US" sz="2400" cap="all" spc="400" dirty="0">
              <a:solidFill>
                <a:schemeClr val="bg2">
                  <a:lumMod val="25000"/>
                </a:schemeClr>
              </a:solidFill>
              <a:latin typeface="+mj-lt"/>
              <a:ea typeface="+mj-ea"/>
              <a:cs typeface="+mj-cs"/>
            </a:endParaRPr>
          </a:p>
          <a:p>
            <a:r>
              <a:rPr lang="en-US" sz="2400" cap="all" spc="400" dirty="0">
                <a:solidFill>
                  <a:schemeClr val="bg2">
                    <a:lumMod val="25000"/>
                  </a:schemeClr>
                </a:solidFill>
                <a:latin typeface="+mj-lt"/>
                <a:ea typeface="+mj-ea"/>
                <a:cs typeface="+mj-cs"/>
              </a:rPr>
              <a:t>Nearly 4.7-12% of surgical patients in 2017 continued to take opioids three to six months following surgery  with as high as 17% for patients undergoing certain surgeries. </a:t>
            </a:r>
          </a:p>
          <a:p>
            <a:endParaRPr lang="en-US" sz="2400" cap="all" spc="400" dirty="0">
              <a:solidFill>
                <a:schemeClr val="bg2">
                  <a:lumMod val="25000"/>
                </a:schemeClr>
              </a:solidFill>
              <a:latin typeface="+mj-lt"/>
              <a:ea typeface="+mj-ea"/>
              <a:cs typeface="+mj-cs"/>
            </a:endParaRPr>
          </a:p>
          <a:p>
            <a:r>
              <a:rPr lang="en-US" sz="2400" cap="all" spc="400" dirty="0">
                <a:solidFill>
                  <a:schemeClr val="bg2">
                    <a:lumMod val="25000"/>
                  </a:schemeClr>
                </a:solidFill>
                <a:latin typeface="+mj-lt"/>
                <a:ea typeface="+mj-ea"/>
                <a:cs typeface="+mj-cs"/>
              </a:rPr>
              <a:t>Clinicians treating surgical pain need the tools and resources to make evidence-based prescribing decisions that will adequately treat patients’ pain while minimizing opioid risks</a:t>
            </a:r>
          </a:p>
          <a:p>
            <a:endParaRPr lang="en-US" sz="2600" dirty="0"/>
          </a:p>
        </p:txBody>
      </p:sp>
    </p:spTree>
    <p:extLst>
      <p:ext uri="{BB962C8B-B14F-4D97-AF65-F5344CB8AC3E}">
        <p14:creationId xmlns:p14="http://schemas.microsoft.com/office/powerpoint/2010/main" val="4036974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B239A1-7FB5-0746-981B-FE53522FD72F}"/>
              </a:ext>
            </a:extLst>
          </p:cNvPr>
          <p:cNvPicPr>
            <a:picLocks noChangeAspect="1"/>
          </p:cNvPicPr>
          <p:nvPr/>
        </p:nvPicPr>
        <p:blipFill rotWithShape="1">
          <a:blip r:embed="rId2"/>
          <a:srcRect t="3401" r="11686" b="186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D8F4DC-4ED5-6F4E-AF6C-C710E54AFF67}"/>
              </a:ext>
            </a:extLst>
          </p:cNvPr>
          <p:cNvSpPr>
            <a:spLocks noGrp="1"/>
          </p:cNvSpPr>
          <p:nvPr>
            <p:ph type="title"/>
          </p:nvPr>
        </p:nvSpPr>
        <p:spPr>
          <a:xfrm>
            <a:off x="371094" y="1161288"/>
            <a:ext cx="3438144" cy="1124712"/>
          </a:xfrm>
        </p:spPr>
        <p:txBody>
          <a:bodyPr anchor="b">
            <a:noAutofit/>
          </a:bodyPr>
          <a:lstStyle/>
          <a:p>
            <a:r>
              <a:rPr lang="en-US" sz="2400" dirty="0"/>
              <a:t>Opioid-free and Opioid-sparing Analgesia:</a:t>
            </a:r>
            <a:br>
              <a:rPr lang="en-US" sz="2400" dirty="0"/>
            </a:br>
            <a:r>
              <a:rPr lang="en-US" sz="2400" i="1" dirty="0">
                <a:solidFill>
                  <a:srgbClr val="00B0F0"/>
                </a:solidFill>
              </a:rPr>
              <a:t>Focus on Regional Anesthesia/Nerve Blocks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06BAAB-E7E2-AD43-9334-7034DB21A7A4}"/>
              </a:ext>
            </a:extLst>
          </p:cNvPr>
          <p:cNvSpPr>
            <a:spLocks noGrp="1"/>
          </p:cNvSpPr>
          <p:nvPr>
            <p:ph idx="1"/>
          </p:nvPr>
        </p:nvSpPr>
        <p:spPr>
          <a:xfrm>
            <a:off x="371093" y="2718054"/>
            <a:ext cx="4244974" cy="3736068"/>
          </a:xfrm>
        </p:spPr>
        <p:txBody>
          <a:bodyPr anchor="t">
            <a:noAutofit/>
          </a:bodyPr>
          <a:lstStyle/>
          <a:p>
            <a:r>
              <a:rPr lang="en-US" sz="1800" dirty="0"/>
              <a:t>Use of local anesthetics to block sensations of pain from a large area of the body, such as an arm or leg or the abdomen.</a:t>
            </a:r>
          </a:p>
          <a:p>
            <a:r>
              <a:rPr lang="en-US" sz="1800" dirty="0"/>
              <a:t>Allows a procedure to be done on a region of the body without being unconscious.  Examples are spinal blocks and epidurals</a:t>
            </a:r>
          </a:p>
          <a:p>
            <a:r>
              <a:rPr lang="en-US" sz="1800" dirty="0"/>
              <a:t>Regional anesthesia doesn’t involve the complications &amp; side effects that happen with sedation &amp; general anesthesia.</a:t>
            </a:r>
          </a:p>
          <a:p>
            <a:r>
              <a:rPr lang="en-US" sz="1800" dirty="0"/>
              <a:t>Long-acting local anesthetics and continuous catheters can facilitate opioid-free analgesia </a:t>
            </a:r>
          </a:p>
        </p:txBody>
      </p:sp>
    </p:spTree>
    <p:extLst>
      <p:ext uri="{BB962C8B-B14F-4D97-AF65-F5344CB8AC3E}">
        <p14:creationId xmlns:p14="http://schemas.microsoft.com/office/powerpoint/2010/main" val="189946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9A43A-81FF-5643-B4DD-34EED386A802}"/>
              </a:ext>
            </a:extLst>
          </p:cNvPr>
          <p:cNvSpPr>
            <a:spLocks noGrp="1"/>
          </p:cNvSpPr>
          <p:nvPr>
            <p:ph type="title"/>
          </p:nvPr>
        </p:nvSpPr>
        <p:spPr>
          <a:xfrm>
            <a:off x="686834" y="1153572"/>
            <a:ext cx="3200400" cy="4461163"/>
          </a:xfrm>
        </p:spPr>
        <p:txBody>
          <a:bodyPr>
            <a:normAutofit/>
          </a:bodyPr>
          <a:lstStyle/>
          <a:p>
            <a:r>
              <a:rPr lang="en-US">
                <a:solidFill>
                  <a:srgbClr val="FFFFFF"/>
                </a:solidFill>
              </a:rPr>
              <a:t>Movement away from perioperative opioid use is a necessary paradigm shift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40C8C2-D1DC-E04E-94CB-AA1189216916}"/>
              </a:ext>
            </a:extLst>
          </p:cNvPr>
          <p:cNvSpPr>
            <a:spLocks noGrp="1"/>
          </p:cNvSpPr>
          <p:nvPr>
            <p:ph idx="1"/>
          </p:nvPr>
        </p:nvSpPr>
        <p:spPr>
          <a:xfrm>
            <a:off x="4447308" y="591344"/>
            <a:ext cx="6906491" cy="5585619"/>
          </a:xfrm>
        </p:spPr>
        <p:txBody>
          <a:bodyPr anchor="ctr">
            <a:normAutofit/>
          </a:bodyPr>
          <a:lstStyle/>
          <a:p>
            <a:r>
              <a:rPr lang="en-US"/>
              <a:t>Perioperative opioid prescription is an independent risk factor for chronic opioid use </a:t>
            </a:r>
          </a:p>
          <a:p>
            <a:r>
              <a:rPr lang="en-US"/>
              <a:t>Opioids should be reserved as rescue analgesia </a:t>
            </a:r>
          </a:p>
          <a:p>
            <a:r>
              <a:rPr lang="en-US"/>
              <a:t>Perioperative opioid sparing strategies endorse regional anesthesia &amp; non-opioid pain management </a:t>
            </a:r>
          </a:p>
          <a:p>
            <a:r>
              <a:rPr lang="en-US"/>
              <a:t>Opioid free anesthesia combines various opioid sparing strategies to eliminate opioid usage.</a:t>
            </a:r>
          </a:p>
        </p:txBody>
      </p:sp>
    </p:spTree>
    <p:extLst>
      <p:ext uri="{BB962C8B-B14F-4D97-AF65-F5344CB8AC3E}">
        <p14:creationId xmlns:p14="http://schemas.microsoft.com/office/powerpoint/2010/main" val="386369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7D5242-83EC-8643-BD44-2BC0E91216F4}"/>
              </a:ext>
            </a:extLst>
          </p:cNvPr>
          <p:cNvPicPr>
            <a:picLocks noChangeAspect="1"/>
          </p:cNvPicPr>
          <p:nvPr/>
        </p:nvPicPr>
        <p:blipFill rotWithShape="1">
          <a:blip r:embed="rId2">
            <a:alphaModFix amt="60000"/>
          </a:blip>
          <a:srcRect b="12043"/>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56D2E823-B08F-7143-83FB-0DCB189DFC0A}"/>
              </a:ext>
            </a:extLst>
          </p:cNvPr>
          <p:cNvSpPr>
            <a:spLocks noGrp="1"/>
          </p:cNvSpPr>
          <p:nvPr>
            <p:ph type="title"/>
          </p:nvPr>
        </p:nvSpPr>
        <p:spPr>
          <a:xfrm>
            <a:off x="603250" y="622494"/>
            <a:ext cx="3511550" cy="2806506"/>
          </a:xfrm>
        </p:spPr>
        <p:txBody>
          <a:bodyPr anchor="b">
            <a:normAutofit/>
          </a:bodyPr>
          <a:lstStyle/>
          <a:p>
            <a:r>
              <a:rPr lang="en-US" dirty="0">
                <a:solidFill>
                  <a:srgbClr val="FFFFFF"/>
                </a:solidFill>
              </a:rPr>
              <a:t>Review of perioperative anesthesia options</a:t>
            </a:r>
          </a:p>
        </p:txBody>
      </p:sp>
    </p:spTree>
    <p:extLst>
      <p:ext uri="{BB962C8B-B14F-4D97-AF65-F5344CB8AC3E}">
        <p14:creationId xmlns:p14="http://schemas.microsoft.com/office/powerpoint/2010/main" val="139389857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2609</TotalTime>
  <Words>1534</Words>
  <Application>Microsoft Macintosh PowerPoint</Application>
  <PresentationFormat>Widescreen</PresentationFormat>
  <Paragraphs>201</Paragraphs>
  <Slides>37</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Calibri Light</vt:lpstr>
      <vt:lpstr>Myriad Pro Cond</vt:lpstr>
      <vt:lpstr>Office Theme</vt:lpstr>
      <vt:lpstr>1_Office Theme</vt:lpstr>
      <vt:lpstr>PowerPoint Presentation</vt:lpstr>
      <vt:lpstr>PowerPoint Presentation</vt:lpstr>
      <vt:lpstr>PowerPoint Presentation</vt:lpstr>
      <vt:lpstr>PowerPoint Presentation</vt:lpstr>
      <vt:lpstr>Closing a Silent Gateway to Opioid Use &amp; Dependence</vt:lpstr>
      <vt:lpstr>Review the Problem: Surgery has been a long-ignored gateway to persistent opioid use, dependence and addiction</vt:lpstr>
      <vt:lpstr>Opioid-free and Opioid-sparing Analgesia: Focus on Regional Anesthesia/Nerve Blocks</vt:lpstr>
      <vt:lpstr>Movement away from perioperative opioid use is a necessary paradigm shift</vt:lpstr>
      <vt:lpstr>Review of perioperative anesthesia options</vt:lpstr>
      <vt:lpstr>General Anesthesia</vt:lpstr>
      <vt:lpstr>Sedation Anesthesia</vt:lpstr>
      <vt:lpstr>Regional Anesthesia/ Nerve Blocks</vt:lpstr>
      <vt:lpstr>Major types of  regional anesthesia  include: </vt:lpstr>
      <vt:lpstr> Skill &amp; experience are needed to inject the anesthetic properly</vt:lpstr>
      <vt:lpstr>BLOCKS; the menu</vt:lpstr>
      <vt:lpstr>What surgeries are most appropriate for regional  anesthesia?  If it has a nerve supply, it can be blocked</vt:lpstr>
      <vt:lpstr>But it’s JUST Laparoscopic!</vt:lpstr>
      <vt:lpstr>PowerPoint Presentation</vt:lpstr>
      <vt:lpstr>Rectus sheath block vs infiltration in 275 children</vt:lpstr>
      <vt:lpstr>PowerPoint Presentation</vt:lpstr>
      <vt:lpstr> Quadratus Lumborum block for Laparoscopic  Inguinal hernia repair                            (n = 48)</vt:lpstr>
      <vt:lpstr>Incidence of Opioid-Free Anesthetics (OFA) in  Pediatric General Surgery</vt:lpstr>
      <vt:lpstr>PowerPoint Presentation</vt:lpstr>
      <vt:lpstr>242 (Total)</vt:lpstr>
      <vt:lpstr>PowerPoint Presentation</vt:lpstr>
      <vt:lpstr>Enhanced Recovery After Surgery (ERAS)</vt:lpstr>
      <vt:lpstr>Surgery is a team effort; but this is not the entire team!</vt:lpstr>
      <vt:lpstr>This is the Team!</vt:lpstr>
      <vt:lpstr>The “buy in”; Everyone has to be on board</vt:lpstr>
      <vt:lpstr>PowerPoint Presentation</vt:lpstr>
      <vt:lpstr>Surgical hesitation/barriers</vt:lpstr>
      <vt:lpstr>Patient Misconceptions</vt:lpstr>
      <vt:lpstr>Post-operative Neurologic Symptoms</vt:lpstr>
      <vt:lpstr>Transient Neurologic Symptoms</vt:lpstr>
      <vt:lpstr>Empowering the PCPs &amp; Patients/Families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Riega</dc:creator>
  <cp:lastModifiedBy>Sam Riega</cp:lastModifiedBy>
  <cp:revision>8</cp:revision>
  <dcterms:created xsi:type="dcterms:W3CDTF">2020-12-30T19:33:34Z</dcterms:created>
  <dcterms:modified xsi:type="dcterms:W3CDTF">2021-01-08T18:19:44Z</dcterms:modified>
</cp:coreProperties>
</file>