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618" r:id="rId2"/>
    <p:sldId id="589" r:id="rId3"/>
    <p:sldId id="617" r:id="rId4"/>
    <p:sldId id="591" r:id="rId5"/>
    <p:sldId id="598" r:id="rId6"/>
    <p:sldId id="300" r:id="rId7"/>
    <p:sldId id="256" r:id="rId8"/>
    <p:sldId id="301" r:id="rId9"/>
    <p:sldId id="599" r:id="rId10"/>
    <p:sldId id="600" r:id="rId11"/>
    <p:sldId id="601" r:id="rId12"/>
    <p:sldId id="604" r:id="rId13"/>
    <p:sldId id="606" r:id="rId14"/>
    <p:sldId id="607" r:id="rId15"/>
    <p:sldId id="610" r:id="rId16"/>
    <p:sldId id="611" r:id="rId17"/>
    <p:sldId id="612" r:id="rId18"/>
    <p:sldId id="613" r:id="rId19"/>
    <p:sldId id="614" r:id="rId20"/>
    <p:sldId id="615" r:id="rId21"/>
    <p:sldId id="527" r:id="rId22"/>
    <p:sldId id="415" r:id="rId23"/>
    <p:sldId id="594" r:id="rId24"/>
    <p:sldId id="609" r:id="rId25"/>
    <p:sldId id="5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1"/>
    <p:restoredTop sz="94558"/>
  </p:normalViewPr>
  <p:slideViewPr>
    <p:cSldViewPr snapToGrid="0" snapToObjects="1">
      <p:cViewPr varScale="1">
        <p:scale>
          <a:sx n="121" d="100"/>
          <a:sy n="121" d="100"/>
        </p:scale>
        <p:origin x="800"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4B659-B13D-C64B-8D5F-0B291108A054}"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0ECD-70F7-6442-A1C3-CAC0538D512C}" type="slidenum">
              <a:rPr lang="en-US" smtClean="0"/>
              <a:t>‹#›</a:t>
            </a:fld>
            <a:endParaRPr lang="en-US"/>
          </a:p>
        </p:txBody>
      </p:sp>
    </p:spTree>
    <p:extLst>
      <p:ext uri="{BB962C8B-B14F-4D97-AF65-F5344CB8AC3E}">
        <p14:creationId xmlns:p14="http://schemas.microsoft.com/office/powerpoint/2010/main" val="143591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Allodynia</a:t>
            </a:r>
          </a:p>
        </p:txBody>
      </p:sp>
      <p:sp>
        <p:nvSpPr>
          <p:cNvPr id="4" name="Slide Number Placeholder 3"/>
          <p:cNvSpPr>
            <a:spLocks noGrp="1"/>
          </p:cNvSpPr>
          <p:nvPr>
            <p:ph type="sldNum" sz="quarter" idx="5"/>
          </p:nvPr>
        </p:nvSpPr>
        <p:spPr/>
        <p:txBody>
          <a:bodyPr/>
          <a:lstStyle/>
          <a:p>
            <a:fld id="{7AEB0ECD-70F7-6442-A1C3-CAC0538D512C}" type="slidenum">
              <a:rPr lang="en-US" smtClean="0"/>
              <a:t>7</a:t>
            </a:fld>
            <a:endParaRPr lang="en-US"/>
          </a:p>
        </p:txBody>
      </p:sp>
    </p:spTree>
    <p:extLst>
      <p:ext uri="{BB962C8B-B14F-4D97-AF65-F5344CB8AC3E}">
        <p14:creationId xmlns:p14="http://schemas.microsoft.com/office/powerpoint/2010/main" val="9625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Alpha-2:  most common is clonidine or Dexmedetomidine </a:t>
            </a:r>
          </a:p>
          <a:p>
            <a:pPr fontAlgn="base"/>
            <a:br>
              <a:rPr lang="en-US" dirty="0"/>
            </a:br>
            <a:r>
              <a:rPr lang="en-US" sz="1200" b="0" i="0" kern="1200" dirty="0">
                <a:solidFill>
                  <a:schemeClr val="tx1"/>
                </a:solidFill>
                <a:effectLst/>
                <a:latin typeface="+mn-lt"/>
                <a:ea typeface="+mn-ea"/>
                <a:cs typeface="+mn-cs"/>
              </a:rPr>
              <a:t>It is evident from these proposed mechanisms that the underlying pathophysiology of OIH is complex and interconnected. Although advances have been made to untangle this web, much more work and discovery lay ahead.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19</a:t>
            </a:fld>
            <a:endParaRPr lang="en-US"/>
          </a:p>
        </p:txBody>
      </p:sp>
    </p:spTree>
    <p:extLst>
      <p:ext uri="{BB962C8B-B14F-4D97-AF65-F5344CB8AC3E}">
        <p14:creationId xmlns:p14="http://schemas.microsoft.com/office/powerpoint/2010/main" val="412937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br>
              <a:rPr lang="en-US" dirty="0"/>
            </a:br>
            <a:r>
              <a:rPr lang="en-US" sz="1200" b="0" i="0" kern="1200" dirty="0">
                <a:solidFill>
                  <a:schemeClr val="tx1"/>
                </a:solidFill>
                <a:effectLst/>
                <a:latin typeface="+mn-lt"/>
                <a:ea typeface="+mn-ea"/>
                <a:cs typeface="+mn-cs"/>
              </a:rPr>
              <a:t>It is evident from these proposed mechanisms that the underlying pathophysiology of OIH is complex and interconnected. Although advances have been made to untangle this web, much more work and discovery lay ahead.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20</a:t>
            </a:fld>
            <a:endParaRPr lang="en-US"/>
          </a:p>
        </p:txBody>
      </p:sp>
    </p:spTree>
    <p:extLst>
      <p:ext uri="{BB962C8B-B14F-4D97-AF65-F5344CB8AC3E}">
        <p14:creationId xmlns:p14="http://schemas.microsoft.com/office/powerpoint/2010/main" val="51372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Admiral Grace Hopper- Pioneer in computer engineering- Humans are allergic to change, they love to say- “</a:t>
            </a:r>
            <a:r>
              <a:rPr lang="en-US" dirty="0" err="1"/>
              <a:t>weve</a:t>
            </a:r>
            <a:r>
              <a:rPr lang="en-US" dirty="0"/>
              <a:t> always done it this way”- that’s why I wear my watch counter clockwise</a:t>
            </a:r>
          </a:p>
        </p:txBody>
      </p:sp>
      <p:sp>
        <p:nvSpPr>
          <p:cNvPr id="4" name="Slide Number Placeholder 3"/>
          <p:cNvSpPr>
            <a:spLocks noGrp="1"/>
          </p:cNvSpPr>
          <p:nvPr>
            <p:ph type="sldNum" sz="quarter" idx="10"/>
          </p:nvPr>
        </p:nvSpPr>
        <p:spPr/>
        <p:txBody>
          <a:bodyPr/>
          <a:lstStyle/>
          <a:p>
            <a:fld id="{EE229922-0719-4621-8DC9-4658A90A0A07}" type="slidenum">
              <a:rPr lang="en-US" smtClean="0"/>
              <a:t>22</a:t>
            </a:fld>
            <a:endParaRPr lang="en-US"/>
          </a:p>
        </p:txBody>
      </p:sp>
    </p:spTree>
    <p:extLst>
      <p:ext uri="{BB962C8B-B14F-4D97-AF65-F5344CB8AC3E}">
        <p14:creationId xmlns:p14="http://schemas.microsoft.com/office/powerpoint/2010/main" val="415886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anesthesiologists would say that 10mcg would be considered high dose fentanyl induction dose</a:t>
            </a:r>
          </a:p>
        </p:txBody>
      </p:sp>
      <p:sp>
        <p:nvSpPr>
          <p:cNvPr id="4" name="Slide Number Placeholder 3"/>
          <p:cNvSpPr>
            <a:spLocks noGrp="1"/>
          </p:cNvSpPr>
          <p:nvPr>
            <p:ph type="sldNum" sz="quarter" idx="5"/>
          </p:nvPr>
        </p:nvSpPr>
        <p:spPr/>
        <p:txBody>
          <a:bodyPr/>
          <a:lstStyle/>
          <a:p>
            <a:fld id="{7AEB0ECD-70F7-6442-A1C3-CAC0538D512C}" type="slidenum">
              <a:rPr lang="en-US" smtClean="0"/>
              <a:t>11</a:t>
            </a:fld>
            <a:endParaRPr lang="en-US"/>
          </a:p>
        </p:txBody>
      </p:sp>
    </p:spTree>
    <p:extLst>
      <p:ext uri="{BB962C8B-B14F-4D97-AF65-F5344CB8AC3E}">
        <p14:creationId xmlns:p14="http://schemas.microsoft.com/office/powerpoint/2010/main" val="51433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Remifentanil findings resulting in more post op pain; conflicting studies </a:t>
            </a:r>
          </a:p>
          <a:p>
            <a:r>
              <a:rPr lang="en-US" dirty="0"/>
              <a:t>Plunge hand into cold bucket</a:t>
            </a:r>
          </a:p>
        </p:txBody>
      </p:sp>
      <p:sp>
        <p:nvSpPr>
          <p:cNvPr id="4" name="Slide Number Placeholder 3"/>
          <p:cNvSpPr>
            <a:spLocks noGrp="1"/>
          </p:cNvSpPr>
          <p:nvPr>
            <p:ph type="sldNum" sz="quarter" idx="5"/>
          </p:nvPr>
        </p:nvSpPr>
        <p:spPr/>
        <p:txBody>
          <a:bodyPr/>
          <a:lstStyle/>
          <a:p>
            <a:fld id="{7AEB0ECD-70F7-6442-A1C3-CAC0538D512C}" type="slidenum">
              <a:rPr lang="en-US" smtClean="0"/>
              <a:t>12</a:t>
            </a:fld>
            <a:endParaRPr lang="en-US"/>
          </a:p>
        </p:txBody>
      </p:sp>
    </p:spTree>
    <p:extLst>
      <p:ext uri="{BB962C8B-B14F-4D97-AF65-F5344CB8AC3E}">
        <p14:creationId xmlns:p14="http://schemas.microsoft.com/office/powerpoint/2010/main" val="2995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Ueber</a:t>
            </a:r>
            <a:r>
              <a:rPr lang="en-US" dirty="0"/>
              <a:t> die </a:t>
            </a:r>
            <a:r>
              <a:rPr lang="en-US" dirty="0" err="1"/>
              <a:t>Gewoehnung</a:t>
            </a:r>
            <a:r>
              <a:rPr lang="en-US" dirty="0"/>
              <a:t> an </a:t>
            </a:r>
            <a:r>
              <a:rPr lang="en-US" dirty="0" err="1"/>
              <a:t>Gifte</a:t>
            </a:r>
            <a:r>
              <a:rPr lang="en-US" dirty="0"/>
              <a:t>. </a:t>
            </a:r>
            <a:r>
              <a:rPr lang="en-US" b="1" i="1" dirty="0" err="1"/>
              <a:t>Pflugers</a:t>
            </a:r>
            <a:r>
              <a:rPr lang="en-US" b="1" i="1" dirty="0"/>
              <a:t> Arch </a:t>
            </a:r>
            <a:r>
              <a:rPr lang="en-US" b="1" i="1" dirty="0" err="1"/>
              <a:t>Gesamte</a:t>
            </a:r>
            <a:r>
              <a:rPr lang="en-US" b="1" i="1" dirty="0"/>
              <a:t> </a:t>
            </a:r>
            <a:r>
              <a:rPr lang="en-US" b="1" i="1" dirty="0" err="1"/>
              <a:t>Physiol</a:t>
            </a:r>
            <a:r>
              <a:rPr lang="en-US" b="1" i="1" dirty="0"/>
              <a:t> Menschen :  About Getting Used to Poison; </a:t>
            </a:r>
            <a:r>
              <a:rPr lang="en-US" b="1" i="1" dirty="0" err="1"/>
              <a:t>Pflugers</a:t>
            </a:r>
            <a:r>
              <a:rPr lang="en-US" b="1" i="1" dirty="0"/>
              <a:t> Human Physiologic Medicine</a:t>
            </a:r>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13</a:t>
            </a:fld>
            <a:endParaRPr lang="en-US"/>
          </a:p>
        </p:txBody>
      </p:sp>
    </p:spTree>
    <p:extLst>
      <p:ext uri="{BB962C8B-B14F-4D97-AF65-F5344CB8AC3E}">
        <p14:creationId xmlns:p14="http://schemas.microsoft.com/office/powerpoint/2010/main" val="219446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review performed by Angst &amp; Clark led to the development of the OIH Model.  More studies are needed.  </a:t>
            </a:r>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14</a:t>
            </a:fld>
            <a:endParaRPr lang="en-US"/>
          </a:p>
        </p:txBody>
      </p:sp>
    </p:spTree>
    <p:extLst>
      <p:ext uri="{BB962C8B-B14F-4D97-AF65-F5344CB8AC3E}">
        <p14:creationId xmlns:p14="http://schemas.microsoft.com/office/powerpoint/2010/main" val="122153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four findings taken together propose a mechanism where the NMDA receptor if inhibited can lead to the prevention of OIH</a:t>
            </a: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15</a:t>
            </a:fld>
            <a:endParaRPr lang="en-US"/>
          </a:p>
        </p:txBody>
      </p:sp>
    </p:spTree>
    <p:extLst>
      <p:ext uri="{BB962C8B-B14F-4D97-AF65-F5344CB8AC3E}">
        <p14:creationId xmlns:p14="http://schemas.microsoft.com/office/powerpoint/2010/main" val="315877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Pathophysiology of OIH is complex and interconnected. Although advances have been made to untangle this web, much more work and discovery lay ahead.</a:t>
            </a:r>
          </a:p>
          <a:p>
            <a:pPr fontAlgn="base"/>
            <a:br>
              <a:rPr lang="en-US" dirty="0"/>
            </a:br>
            <a:r>
              <a:rPr lang="en-US" sz="1200" b="0" i="0" kern="1200" dirty="0">
                <a:solidFill>
                  <a:schemeClr val="tx1"/>
                </a:solidFill>
                <a:effectLst/>
                <a:latin typeface="+mn-lt"/>
                <a:ea typeface="+mn-ea"/>
                <a:cs typeface="+mn-cs"/>
              </a:rPr>
              <a:t>It is evident from these proposed mechanisms that the underlying pathophysiology of OIH is complex and interconnected. Although advances have been made to untangle this web, much more work and discovery lay ahead.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16</a:t>
            </a:fld>
            <a:endParaRPr lang="en-US"/>
          </a:p>
        </p:txBody>
      </p:sp>
    </p:spTree>
    <p:extLst>
      <p:ext uri="{BB962C8B-B14F-4D97-AF65-F5344CB8AC3E}">
        <p14:creationId xmlns:p14="http://schemas.microsoft.com/office/powerpoint/2010/main" val="415337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br>
              <a:rPr lang="en-US" dirty="0"/>
            </a:br>
            <a:r>
              <a:rPr lang="en-US" sz="1200" b="0" i="0" kern="1200" dirty="0">
                <a:solidFill>
                  <a:schemeClr val="tx1"/>
                </a:solidFill>
                <a:effectLst/>
                <a:latin typeface="+mn-lt"/>
                <a:ea typeface="+mn-ea"/>
                <a:cs typeface="+mn-cs"/>
              </a:rPr>
              <a:t>It is evident from these proposed mechanisms that the underlying pathophysiology of OIH is complex and interconnected. Although advances have been made to untangle this web, much more work and discovery lay ahead.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17</a:t>
            </a:fld>
            <a:endParaRPr lang="en-US"/>
          </a:p>
        </p:txBody>
      </p:sp>
    </p:spTree>
    <p:extLst>
      <p:ext uri="{BB962C8B-B14F-4D97-AF65-F5344CB8AC3E}">
        <p14:creationId xmlns:p14="http://schemas.microsoft.com/office/powerpoint/2010/main" val="334620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br>
              <a:rPr lang="en-US" dirty="0"/>
            </a:br>
            <a:r>
              <a:rPr lang="en-US" sz="1200" b="0" i="0" kern="1200" dirty="0">
                <a:solidFill>
                  <a:schemeClr val="tx1"/>
                </a:solidFill>
                <a:effectLst/>
                <a:latin typeface="+mn-lt"/>
                <a:ea typeface="+mn-ea"/>
                <a:cs typeface="+mn-cs"/>
              </a:rPr>
              <a:t>It is evident from these proposed mechanisms that the underlying pathophysiology of OIH is complex and interconnected. Although advances have been made to untangle this web, much more work and discovery lay ahead.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AEB0ECD-70F7-6442-A1C3-CAC0538D512C}" type="slidenum">
              <a:rPr lang="en-US" smtClean="0"/>
              <a:t>18</a:t>
            </a:fld>
            <a:endParaRPr lang="en-US"/>
          </a:p>
        </p:txBody>
      </p:sp>
    </p:spTree>
    <p:extLst>
      <p:ext uri="{BB962C8B-B14F-4D97-AF65-F5344CB8AC3E}">
        <p14:creationId xmlns:p14="http://schemas.microsoft.com/office/powerpoint/2010/main" val="24912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A6D2-E222-F548-9A0B-A8F88A44E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83EAA-7FFD-3044-8284-105519D3E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735C5-6088-1347-B84D-86931DADD008}"/>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60A08E1D-F686-094D-BF28-6A4FF92E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371F-EB28-C44A-82C0-C3BC83054305}"/>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85958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7EB5-5581-C846-A7E9-A25B66B0F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6A375-7696-DF4B-B98F-0EB2CAFE1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4BFBD-9011-C148-B90A-004CC269DE13}"/>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852EC4EB-D88E-CA41-A2C8-28CF7138C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3835F-FA45-9E4A-9370-4FE5FC43D918}"/>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98035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71C51-AFC4-B942-9010-08E1798A2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91B4E-C37E-6748-9BC5-5F7F2FBCA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E68D-498D-B942-BD1F-D3644E569DD7}"/>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356EBC95-180C-EB45-B8C4-4AAE9E8CE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2953E-7920-8746-9FCF-E7F9CA2C87B9}"/>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38874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2286"/>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7159100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Blank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75918868"/>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7767-1B2C-A34F-8928-B43209B9C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9114B-20FA-044D-8CEA-135206100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E66E0-3DB7-E242-93BB-C73C013D1061}"/>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D02ED534-6DD7-A843-BFC7-EB7874AFB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17E89-A064-1946-8493-DF748E0BD0CE}"/>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01469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62A5-5546-3E4C-8A30-F755F8BD8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50F07-EDDD-834D-8085-6FE900AA5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7987-EED4-A14E-A30B-5503E4BBD95D}"/>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0904CC4E-0A7D-1D44-85F7-94FD1577A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22071-D9AF-1744-8FDE-4843DCB87DF7}"/>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37591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4298-9446-E445-9B83-360920C3A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9C3F5-4E2E-5049-B64B-0B35AE86E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E68A5-7E3F-9546-AAB4-1AEFDFC64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67FFE-AF8D-ED4B-AAFA-17B1A2B1DE39}"/>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8ED67EB1-85EE-5D4E-AACE-DECA955C5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0A018-E73C-BF46-B2BA-01B3426DBB1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28360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6556-00DF-0443-813C-199733E71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32B43-AD31-0141-9082-04E8839A7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317A5D-AE6C-DD4C-BA74-F8EF5277D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A15BF-B436-A44D-B2C0-2F9BE0044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CC8CF-1644-FC4D-A4E3-898268A47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6BDA9-AF78-B842-BC8C-51A5E01BB11E}"/>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8" name="Footer Placeholder 7">
            <a:extLst>
              <a:ext uri="{FF2B5EF4-FFF2-40B4-BE49-F238E27FC236}">
                <a16:creationId xmlns:a16="http://schemas.microsoft.com/office/drawing/2014/main" id="{14E7454E-88A9-4C4E-A1AD-316EF2FDA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F6FD7-3FBD-3A41-9344-93C932C3F23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86604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A237-5412-9A45-A7AA-077334CF0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7170A-C6A7-B44E-98FE-7EF2343F9512}"/>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4" name="Footer Placeholder 3">
            <a:extLst>
              <a:ext uri="{FF2B5EF4-FFF2-40B4-BE49-F238E27FC236}">
                <a16:creationId xmlns:a16="http://schemas.microsoft.com/office/drawing/2014/main" id="{F9E0BE88-F83C-2C42-AE5D-1FEB23CE5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C4B1B-01E2-E944-BD30-A996167616D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98979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13F99-9787-5C4D-994B-8526B44231EC}"/>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3" name="Footer Placeholder 2">
            <a:extLst>
              <a:ext uri="{FF2B5EF4-FFF2-40B4-BE49-F238E27FC236}">
                <a16:creationId xmlns:a16="http://schemas.microsoft.com/office/drawing/2014/main" id="{A176704B-0E0A-4D4C-9B9D-2C84878FA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7C9397-97FA-8945-82E3-0FB0633FEDB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44703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35A-5575-BC4E-A780-83BB3AAAA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3363E-8D60-9B46-AC97-D323CF35E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AD1B4-80ED-A546-9486-8EFE42333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4266F-889C-D14F-B845-DC596EAEEBF9}"/>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C63D1288-780B-6F46-8DC2-656EDD474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D322C-F344-FF4C-8519-EB4F9E76490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6533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9AFB-702B-2A48-9B8E-D1BA9122F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3676B-EB35-D249-A394-34B811DAE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56209-6A96-CD41-ACEF-A65BD222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C8122-3891-154B-870B-900D6917CD42}"/>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70ED3EA7-062C-9B40-AB1C-6B30199E3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D64F3-890E-6D46-A767-38CDF39381E3}"/>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96611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7815A-C26C-3346-A0E6-2B43A9C66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8179-FF9E-B94E-89B1-318C540D3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BCE9F-E908-AF49-BAA1-641E20AE7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38E86B88-AFCB-1443-BEF4-C855A4607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942E4-A803-4944-AF33-CABF085DD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CAD7-8BED-2F4F-B0F7-402AC11F5BBA}" type="slidenum">
              <a:rPr lang="en-US" smtClean="0"/>
              <a:t>‹#›</a:t>
            </a:fld>
            <a:endParaRPr lang="en-US"/>
          </a:p>
        </p:txBody>
      </p:sp>
    </p:spTree>
    <p:extLst>
      <p:ext uri="{BB962C8B-B14F-4D97-AF65-F5344CB8AC3E}">
        <p14:creationId xmlns:p14="http://schemas.microsoft.com/office/powerpoint/2010/main" val="171418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63491"/>
            <a:ext cx="12192000" cy="1094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p:cNvCxnSpPr/>
          <p:nvPr/>
        </p:nvCxnSpPr>
        <p:spPr>
          <a:xfrm>
            <a:off x="5486400" y="2759351"/>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5314" y="6179502"/>
            <a:ext cx="7171267" cy="369332"/>
          </a:xfrm>
          <a:prstGeom prst="rect">
            <a:avLst/>
          </a:prstGeom>
          <a:noFill/>
        </p:spPr>
        <p:txBody>
          <a:bodyPr wrap="square" lIns="0" tIns="0" rIns="0" bIns="0" rtlCol="0">
            <a:spAutoFit/>
          </a:bodyPr>
          <a:lstStyle/>
          <a:p>
            <a:pPr algn="ctr"/>
            <a:r>
              <a:rPr lang="en-US" sz="1200" spc="400" dirty="0">
                <a:solidFill>
                  <a:schemeClr val="bg1"/>
                </a:solidFill>
                <a:latin typeface="Myriad Pro Cond" panose="020B0506030403020204" pitchFamily="34" charset="0"/>
              </a:rPr>
              <a:t>© 2021 Cornerstone Whole Healthcare Organization. All rights reserved.</a:t>
            </a:r>
          </a:p>
        </p:txBody>
      </p:sp>
      <p:sp>
        <p:nvSpPr>
          <p:cNvPr id="14" name="TextBox 13"/>
          <p:cNvSpPr txBox="1"/>
          <p:nvPr/>
        </p:nvSpPr>
        <p:spPr>
          <a:xfrm>
            <a:off x="856862" y="3014783"/>
            <a:ext cx="10478276" cy="2266967"/>
          </a:xfrm>
          <a:prstGeom prst="rect">
            <a:avLst/>
          </a:prstGeom>
          <a:noFill/>
        </p:spPr>
        <p:txBody>
          <a:bodyPr wrap="square" lIns="0" tIns="0" rIns="0" bIns="0" rtlCol="0">
            <a:spAutoFit/>
          </a:bodyPr>
          <a:lstStyle/>
          <a:p>
            <a:pPr algn="ctr">
              <a:lnSpc>
                <a:spcPct val="110000"/>
              </a:lnSpc>
            </a:pPr>
            <a:r>
              <a:rPr lang="en-US" sz="2667" spc="400" dirty="0">
                <a:solidFill>
                  <a:schemeClr val="accent1">
                    <a:lumMod val="75000"/>
                  </a:schemeClr>
                </a:solidFill>
                <a:latin typeface="Myriad Pro Cond" panose="020B0506030403020204" pitchFamily="34" charset="0"/>
              </a:rPr>
              <a:t>Closing the Door on Surgery as a Gateway to Persistent Use of Opioids</a:t>
            </a:r>
          </a:p>
          <a:p>
            <a:pPr>
              <a:lnSpc>
                <a:spcPct val="110000"/>
              </a:lnSpc>
            </a:pPr>
            <a:endParaRPr lang="en-US" sz="2800" spc="400" dirty="0">
              <a:solidFill>
                <a:srgbClr val="00B0F0"/>
              </a:solidFill>
              <a:latin typeface="+mj-lt"/>
            </a:endParaRPr>
          </a:p>
          <a:p>
            <a:pPr>
              <a:lnSpc>
                <a:spcPct val="110000"/>
              </a:lnSpc>
            </a:pPr>
            <a:r>
              <a:rPr lang="en-US" sz="2800" spc="400">
                <a:solidFill>
                  <a:srgbClr val="00B0F0"/>
                </a:solidFill>
                <a:latin typeface="+mj-lt"/>
              </a:rPr>
              <a:t> Module </a:t>
            </a:r>
            <a:r>
              <a:rPr lang="en-US" sz="2800" spc="400" dirty="0">
                <a:solidFill>
                  <a:srgbClr val="00B0F0"/>
                </a:solidFill>
                <a:latin typeface="+mj-lt"/>
              </a:rPr>
              <a:t>3</a:t>
            </a:r>
            <a:r>
              <a:rPr lang="en-US" sz="2800" spc="400">
                <a:solidFill>
                  <a:srgbClr val="00B0F0"/>
                </a:solidFill>
                <a:latin typeface="+mj-lt"/>
              </a:rPr>
              <a:t>: 	</a:t>
            </a:r>
            <a:r>
              <a:rPr lang="en-US" sz="2667" spc="400">
                <a:solidFill>
                  <a:schemeClr val="accent1">
                    <a:lumMod val="75000"/>
                  </a:schemeClr>
                </a:solidFill>
                <a:latin typeface="Myriad Pro Cond" panose="020B0506030403020204" pitchFamily="34" charset="0"/>
              </a:rPr>
              <a:t>Opioid </a:t>
            </a:r>
            <a:r>
              <a:rPr lang="en-US" sz="2667" spc="400" dirty="0">
                <a:solidFill>
                  <a:schemeClr val="accent1">
                    <a:lumMod val="75000"/>
                  </a:schemeClr>
                </a:solidFill>
                <a:latin typeface="Myriad Pro Cond" panose="020B0506030403020204" pitchFamily="34" charset="0"/>
              </a:rPr>
              <a:t>Induced Hyperalgesia </a:t>
            </a:r>
          </a:p>
          <a:p>
            <a:pPr>
              <a:lnSpc>
                <a:spcPct val="110000"/>
              </a:lnSpc>
            </a:pPr>
            <a:endParaRPr lang="en-US" sz="2667" b="1" spc="400" dirty="0">
              <a:solidFill>
                <a:schemeClr val="tx2"/>
              </a:solidFill>
              <a:latin typeface="Myriad Pro Cond" panose="020B0506030403020204" pitchFamily="34" charset="0"/>
            </a:endParaRPr>
          </a:p>
        </p:txBody>
      </p:sp>
      <p:pic>
        <p:nvPicPr>
          <p:cNvPr id="18" name="Picture 17">
            <a:extLst>
              <a:ext uri="{FF2B5EF4-FFF2-40B4-BE49-F238E27FC236}">
                <a16:creationId xmlns:a16="http://schemas.microsoft.com/office/drawing/2014/main" id="{A07593A3-D229-47B7-B5BC-5F490200A906}"/>
              </a:ext>
            </a:extLst>
          </p:cNvPr>
          <p:cNvPicPr>
            <a:picLocks noChangeAspect="1"/>
          </p:cNvPicPr>
          <p:nvPr/>
        </p:nvPicPr>
        <p:blipFill>
          <a:blip r:embed="rId2"/>
          <a:stretch>
            <a:fillRect/>
          </a:stretch>
        </p:blipFill>
        <p:spPr>
          <a:xfrm>
            <a:off x="8460606" y="6041272"/>
            <a:ext cx="3450002" cy="635434"/>
          </a:xfrm>
          <a:prstGeom prst="rect">
            <a:avLst/>
          </a:prstGeom>
        </p:spPr>
      </p:pic>
      <p:sp>
        <p:nvSpPr>
          <p:cNvPr id="3" name="TextBox 2">
            <a:extLst>
              <a:ext uri="{FF2B5EF4-FFF2-40B4-BE49-F238E27FC236}">
                <a16:creationId xmlns:a16="http://schemas.microsoft.com/office/drawing/2014/main" id="{AF000944-4800-C547-BD7F-0B6A966D54C2}"/>
              </a:ext>
            </a:extLst>
          </p:cNvPr>
          <p:cNvSpPr txBox="1"/>
          <p:nvPr/>
        </p:nvSpPr>
        <p:spPr>
          <a:xfrm>
            <a:off x="962227" y="859547"/>
            <a:ext cx="10267545" cy="1354217"/>
          </a:xfrm>
          <a:prstGeom prst="rect">
            <a:avLst/>
          </a:prstGeom>
          <a:noFill/>
        </p:spPr>
        <p:txBody>
          <a:bodyPr wrap="square" rtlCol="0">
            <a:spAutoFit/>
          </a:bodyPr>
          <a:lstStyle/>
          <a:p>
            <a:pPr algn="ctr"/>
            <a:r>
              <a:rPr lang="en-US" sz="5400" spc="400" dirty="0" err="1">
                <a:latin typeface="+mj-lt"/>
              </a:rPr>
              <a:t>rEASON</a:t>
            </a:r>
            <a:r>
              <a:rPr lang="en-US" sz="5400" spc="400" dirty="0">
                <a:latin typeface="+mj-lt"/>
              </a:rPr>
              <a:t> PROJECT </a:t>
            </a:r>
          </a:p>
          <a:p>
            <a:r>
              <a:rPr lang="en-US" sz="2800" b="1" spc="400" dirty="0">
                <a:solidFill>
                  <a:schemeClr val="accent1">
                    <a:lumMod val="50000"/>
                  </a:schemeClr>
                </a:solidFill>
                <a:latin typeface="+mj-lt"/>
              </a:rPr>
              <a:t>Rural Emergent Alternative Surgical Opioid Non-use </a:t>
            </a:r>
            <a:endParaRPr lang="en-US" sz="2800" b="1" dirty="0">
              <a:solidFill>
                <a:schemeClr val="accent1">
                  <a:lumMod val="50000"/>
                </a:schemeClr>
              </a:solidFill>
              <a:latin typeface="+mj-lt"/>
            </a:endParaRPr>
          </a:p>
        </p:txBody>
      </p:sp>
    </p:spTree>
    <p:extLst>
      <p:ext uri="{BB962C8B-B14F-4D97-AF65-F5344CB8AC3E}">
        <p14:creationId xmlns:p14="http://schemas.microsoft.com/office/powerpoint/2010/main" val="3740010648"/>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507030" y="307479"/>
            <a:ext cx="11458144" cy="1135737"/>
          </a:xfrm>
        </p:spPr>
        <p:txBody>
          <a:bodyPr>
            <a:normAutofit fontScale="90000"/>
          </a:bodyPr>
          <a:lstStyle/>
          <a:p>
            <a:r>
              <a:rPr lang="en-US" sz="3600" i="1" dirty="0">
                <a:solidFill>
                  <a:schemeClr val="accent1">
                    <a:lumMod val="75000"/>
                  </a:schemeClr>
                </a:solidFill>
              </a:rPr>
              <a:t> </a:t>
            </a:r>
            <a:br>
              <a:rPr lang="en-US" sz="3600" i="1" dirty="0">
                <a:solidFill>
                  <a:schemeClr val="accent1">
                    <a:lumMod val="75000"/>
                  </a:schemeClr>
                </a:solidFill>
              </a:rPr>
            </a:br>
            <a:br>
              <a:rPr lang="en-US" sz="3600" dirty="0">
                <a:solidFill>
                  <a:schemeClr val="accent1">
                    <a:lumMod val="75000"/>
                  </a:schemeClr>
                </a:solidFill>
              </a:rPr>
            </a:br>
            <a:r>
              <a:rPr lang="en-US" sz="3600" dirty="0">
                <a:solidFill>
                  <a:srgbClr val="00B0F0"/>
                </a:solidFill>
              </a:rPr>
              <a:t>OIH Evidence Group 1: </a:t>
            </a:r>
            <a:br>
              <a:rPr lang="en-US" sz="3600" dirty="0">
                <a:solidFill>
                  <a:srgbClr val="00B0F0"/>
                </a:solidFill>
              </a:rPr>
            </a:br>
            <a:r>
              <a:rPr lang="en-US" sz="3600" dirty="0">
                <a:solidFill>
                  <a:schemeClr val="accent1">
                    <a:lumMod val="75000"/>
                  </a:schemeClr>
                </a:solidFill>
              </a:rPr>
              <a:t>Former opioid addicts on methadone maintenance</a:t>
            </a:r>
            <a:br>
              <a:rPr lang="en-US" sz="3600" dirty="0">
                <a:solidFill>
                  <a:schemeClr val="accent1">
                    <a:lumMod val="75000"/>
                  </a:schemeClr>
                </a:solidFill>
              </a:rPr>
            </a:br>
            <a:endParaRPr lang="en-US" sz="3600" i="1" dirty="0">
              <a:solidFill>
                <a:schemeClr val="accent1">
                  <a:lumMod val="75000"/>
                </a:schemeClr>
              </a:solidFill>
            </a:endParaRPr>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378372" y="2319867"/>
            <a:ext cx="10936997" cy="4780922"/>
          </a:xfrm>
        </p:spPr>
        <p:txBody>
          <a:bodyPr>
            <a:normAutofit/>
          </a:bodyPr>
          <a:lstStyle/>
          <a:p>
            <a:pPr lvl="3"/>
            <a:r>
              <a:rPr lang="en-US" sz="2400" dirty="0">
                <a:solidFill>
                  <a:schemeClr val="bg2">
                    <a:lumMod val="25000"/>
                  </a:schemeClr>
                </a:solidFill>
              </a:rPr>
              <a:t>Evidence to support OIH development</a:t>
            </a:r>
          </a:p>
          <a:p>
            <a:pPr lvl="3"/>
            <a:r>
              <a:rPr lang="en-US" sz="2400" dirty="0">
                <a:solidFill>
                  <a:schemeClr val="bg2">
                    <a:lumMod val="25000"/>
                  </a:schemeClr>
                </a:solidFill>
              </a:rPr>
              <a:t>Increased pain sensitivity with a cold pressor test  compared to healthy matched controls </a:t>
            </a:r>
          </a:p>
          <a:p>
            <a:pPr lvl="3"/>
            <a:r>
              <a:rPr lang="en-US" sz="2400" dirty="0">
                <a:solidFill>
                  <a:schemeClr val="bg2">
                    <a:lumMod val="25000"/>
                  </a:schemeClr>
                </a:solidFill>
              </a:rPr>
              <a:t>Weakness: </a:t>
            </a:r>
          </a:p>
          <a:p>
            <a:pPr lvl="4"/>
            <a:r>
              <a:rPr lang="en-US" sz="2400" dirty="0">
                <a:solidFill>
                  <a:schemeClr val="bg2">
                    <a:lumMod val="25000"/>
                  </a:schemeClr>
                </a:solidFill>
              </a:rPr>
              <a:t>cross-sectional in design and do not </a:t>
            </a:r>
          </a:p>
          <a:p>
            <a:pPr lvl="4"/>
            <a:r>
              <a:rPr lang="en-US" sz="2400" dirty="0">
                <a:solidFill>
                  <a:schemeClr val="bg2">
                    <a:lumMod val="25000"/>
                  </a:schemeClr>
                </a:solidFill>
              </a:rPr>
              <a:t>No control  for possible differences in pre-opioid pain processing</a:t>
            </a:r>
          </a:p>
          <a:p>
            <a:pPr lvl="3"/>
            <a:endParaRPr lang="en-US" sz="2000" dirty="0">
              <a:solidFill>
                <a:schemeClr val="accent1">
                  <a:lumMod val="75000"/>
                </a:schemeClr>
              </a:solidFill>
            </a:endParaRPr>
          </a:p>
          <a:p>
            <a:pPr marL="1828800" lvl="3" indent="-457200">
              <a:buAutoNum type="arabicPeriod"/>
            </a:pPr>
            <a:endParaRPr lang="en-US" dirty="0">
              <a:solidFill>
                <a:schemeClr val="accent1">
                  <a:lumMod val="75000"/>
                </a:schemeClr>
              </a:solidFill>
            </a:endParaRPr>
          </a:p>
          <a:p>
            <a:pPr marL="457200" lvl="1" indent="0">
              <a:buNone/>
            </a:pPr>
            <a:endParaRPr lang="en-US" sz="1600" dirty="0">
              <a:solidFill>
                <a:srgbClr val="0070C0"/>
              </a:solidFill>
            </a:endParaRPr>
          </a:p>
          <a:p>
            <a:pPr marL="457200" lvl="1" indent="0">
              <a:buNone/>
            </a:pPr>
            <a:endParaRPr lang="en-US" sz="16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47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1776776" y="840791"/>
            <a:ext cx="7365417" cy="6143497"/>
          </a:xfrm>
        </p:spPr>
        <p:txBody>
          <a:bodyPr>
            <a:normAutofit/>
          </a:bodyPr>
          <a:lstStyle/>
          <a:p>
            <a:pPr marL="0" lvl="1" indent="0">
              <a:spcBef>
                <a:spcPts val="1000"/>
              </a:spcBef>
              <a:buNone/>
            </a:pPr>
            <a:endParaRPr lang="en-US" dirty="0">
              <a:solidFill>
                <a:schemeClr val="accent1">
                  <a:lumMod val="75000"/>
                </a:schemeClr>
              </a:solidFill>
            </a:endParaRPr>
          </a:p>
          <a:p>
            <a:pPr marL="342900" lvl="1" indent="-342900">
              <a:spcBef>
                <a:spcPts val="1000"/>
              </a:spcBef>
            </a:pPr>
            <a:r>
              <a:rPr lang="en-US" dirty="0">
                <a:solidFill>
                  <a:schemeClr val="bg2">
                    <a:lumMod val="25000"/>
                  </a:schemeClr>
                </a:solidFill>
              </a:rPr>
              <a:t>Prospective studies  </a:t>
            </a:r>
          </a:p>
          <a:p>
            <a:pPr marL="342900" lvl="1" indent="-342900">
              <a:spcBef>
                <a:spcPts val="1000"/>
              </a:spcBef>
            </a:pPr>
            <a:r>
              <a:rPr lang="en-US" dirty="0">
                <a:solidFill>
                  <a:schemeClr val="bg2">
                    <a:lumMod val="25000"/>
                  </a:schemeClr>
                </a:solidFill>
              </a:rPr>
              <a:t>Increased intraoperative opioids = increased pain scores &amp; increased postoperative opioid requirement  </a:t>
            </a:r>
          </a:p>
          <a:p>
            <a:pPr marL="342900" lvl="1" indent="-342900">
              <a:spcBef>
                <a:spcPts val="1000"/>
              </a:spcBef>
            </a:pPr>
            <a:r>
              <a:rPr lang="en-US" dirty="0">
                <a:solidFill>
                  <a:schemeClr val="bg2">
                    <a:lumMod val="25000"/>
                  </a:schemeClr>
                </a:solidFill>
              </a:rPr>
              <a:t>Sample study design: </a:t>
            </a:r>
          </a:p>
          <a:p>
            <a:pPr marL="342900" lvl="1" indent="-342900">
              <a:spcBef>
                <a:spcPts val="1000"/>
              </a:spcBef>
            </a:pPr>
            <a:r>
              <a:rPr lang="en-US" dirty="0">
                <a:solidFill>
                  <a:schemeClr val="bg2">
                    <a:lumMod val="25000"/>
                  </a:schemeClr>
                </a:solidFill>
              </a:rPr>
              <a:t>60 patients undergoing hysterectomy</a:t>
            </a:r>
          </a:p>
          <a:p>
            <a:pPr marL="342900" lvl="1" indent="-342900">
              <a:spcBef>
                <a:spcPts val="1000"/>
              </a:spcBef>
            </a:pPr>
            <a:r>
              <a:rPr lang="en-US" dirty="0">
                <a:solidFill>
                  <a:schemeClr val="bg2">
                    <a:lumMod val="25000"/>
                  </a:schemeClr>
                </a:solidFill>
              </a:rPr>
              <a:t>Randomized for fentanyl induction dose</a:t>
            </a:r>
          </a:p>
          <a:p>
            <a:pPr marL="800100" lvl="2" indent="-342900">
              <a:spcBef>
                <a:spcPts val="1000"/>
              </a:spcBef>
            </a:pPr>
            <a:r>
              <a:rPr lang="en-US" dirty="0">
                <a:solidFill>
                  <a:schemeClr val="bg2">
                    <a:lumMod val="25000"/>
                  </a:schemeClr>
                </a:solidFill>
              </a:rPr>
              <a:t>low dose (1 </a:t>
            </a:r>
            <a:r>
              <a:rPr lang="el-GR" dirty="0">
                <a:solidFill>
                  <a:schemeClr val="bg2">
                    <a:lumMod val="25000"/>
                  </a:schemeClr>
                </a:solidFill>
              </a:rPr>
              <a:t>μ</a:t>
            </a:r>
            <a:r>
              <a:rPr lang="en-US" dirty="0">
                <a:solidFill>
                  <a:schemeClr val="bg2">
                    <a:lumMod val="25000"/>
                  </a:schemeClr>
                </a:solidFill>
              </a:rPr>
              <a:t>g· kg </a:t>
            </a:r>
            <a:r>
              <a:rPr lang="en-US" baseline="30000" dirty="0">
                <a:solidFill>
                  <a:schemeClr val="bg2">
                    <a:lumMod val="25000"/>
                  </a:schemeClr>
                </a:solidFill>
              </a:rPr>
              <a:t>−1</a:t>
            </a:r>
            <a:r>
              <a:rPr lang="en-US" dirty="0">
                <a:solidFill>
                  <a:schemeClr val="bg2">
                    <a:lumMod val="25000"/>
                  </a:schemeClr>
                </a:solidFill>
              </a:rPr>
              <a:t> ) </a:t>
            </a:r>
          </a:p>
          <a:p>
            <a:pPr marL="800100" lvl="2" indent="-342900">
              <a:spcBef>
                <a:spcPts val="1000"/>
              </a:spcBef>
            </a:pPr>
            <a:r>
              <a:rPr lang="en-US" dirty="0">
                <a:solidFill>
                  <a:schemeClr val="bg2">
                    <a:lumMod val="25000"/>
                  </a:schemeClr>
                </a:solidFill>
              </a:rPr>
              <a:t>high dose (15 </a:t>
            </a:r>
            <a:r>
              <a:rPr lang="el-GR" dirty="0">
                <a:solidFill>
                  <a:schemeClr val="bg2">
                    <a:lumMod val="25000"/>
                  </a:schemeClr>
                </a:solidFill>
              </a:rPr>
              <a:t>μ</a:t>
            </a:r>
            <a:r>
              <a:rPr lang="en-US" dirty="0">
                <a:solidFill>
                  <a:schemeClr val="bg2">
                    <a:lumMod val="25000"/>
                  </a:schemeClr>
                </a:solidFill>
              </a:rPr>
              <a:t>g· kg </a:t>
            </a:r>
            <a:r>
              <a:rPr lang="en-US" baseline="30000" dirty="0">
                <a:solidFill>
                  <a:schemeClr val="bg2">
                    <a:lumMod val="25000"/>
                  </a:schemeClr>
                </a:solidFill>
              </a:rPr>
              <a:t>−1</a:t>
            </a:r>
            <a:r>
              <a:rPr lang="en-US" dirty="0">
                <a:solidFill>
                  <a:schemeClr val="bg2">
                    <a:lumMod val="25000"/>
                  </a:schemeClr>
                </a:solidFill>
              </a:rPr>
              <a:t> ) </a:t>
            </a:r>
          </a:p>
          <a:p>
            <a:pPr marL="342900" lvl="1" indent="-342900">
              <a:spcBef>
                <a:spcPts val="1000"/>
              </a:spcBef>
            </a:pPr>
            <a:r>
              <a:rPr lang="en-US" dirty="0">
                <a:solidFill>
                  <a:schemeClr val="bg2">
                    <a:lumMod val="25000"/>
                  </a:schemeClr>
                </a:solidFill>
              </a:rPr>
              <a:t>Results: High dose group with higher pain scores postoperatively &amp; higher opioid requirement  compared to the low dose group </a:t>
            </a:r>
          </a:p>
          <a:p>
            <a:pPr marL="342900" lvl="1" indent="-342900">
              <a:spcBef>
                <a:spcPts val="1000"/>
              </a:spcBef>
            </a:pPr>
            <a:endParaRPr lang="en-US" dirty="0">
              <a:solidFill>
                <a:schemeClr val="accent1">
                  <a:lumMod val="75000"/>
                </a:schemeClr>
              </a:solidFill>
            </a:endParaRPr>
          </a:p>
          <a:p>
            <a:pPr marL="0" lvl="1" indent="0">
              <a:spcBef>
                <a:spcPts val="1000"/>
              </a:spcBef>
              <a:buNone/>
            </a:pPr>
            <a:r>
              <a:rPr lang="en-US" sz="2800" b="1" dirty="0">
                <a:solidFill>
                  <a:schemeClr val="accent1">
                    <a:lumMod val="75000"/>
                  </a:schemeClr>
                </a:solidFill>
              </a:rPr>
              <a:t>??????????? Doesn’t make sense does it?</a:t>
            </a:r>
          </a:p>
          <a:p>
            <a:pPr marL="0" lvl="1" indent="0">
              <a:spcBef>
                <a:spcPts val="1000"/>
              </a:spcBef>
              <a:buNone/>
            </a:pPr>
            <a:endParaRPr lang="en-US" dirty="0">
              <a:solidFill>
                <a:schemeClr val="accent1">
                  <a:lumMod val="75000"/>
                </a:schemeClr>
              </a:solidFill>
            </a:endParaRPr>
          </a:p>
          <a:p>
            <a:pPr marL="457200" lvl="1" indent="0">
              <a:buNone/>
            </a:pPr>
            <a:endParaRPr lang="en-US" sz="1600" dirty="0">
              <a:solidFill>
                <a:srgbClr val="0070C0"/>
              </a:solidFill>
            </a:endParaRPr>
          </a:p>
          <a:p>
            <a:pPr marL="457200" lvl="1" indent="0">
              <a:buNone/>
            </a:pPr>
            <a:endParaRPr lang="en-US" sz="16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AD1095-C384-7E41-AA90-C7908DE8D019}"/>
              </a:ext>
            </a:extLst>
          </p:cNvPr>
          <p:cNvSpPr txBox="1"/>
          <p:nvPr/>
        </p:nvSpPr>
        <p:spPr>
          <a:xfrm>
            <a:off x="670705" y="286793"/>
            <a:ext cx="6246133" cy="1107996"/>
          </a:xfrm>
          <a:prstGeom prst="rect">
            <a:avLst/>
          </a:prstGeom>
          <a:noFill/>
        </p:spPr>
        <p:txBody>
          <a:bodyPr wrap="none" rtlCol="0">
            <a:spAutoFit/>
          </a:bodyPr>
          <a:lstStyle/>
          <a:p>
            <a:r>
              <a:rPr lang="en-US" sz="2400" dirty="0">
                <a:solidFill>
                  <a:srgbClr val="00B0F0"/>
                </a:solidFill>
              </a:rPr>
              <a:t>OIH Evidence Group 2: </a:t>
            </a:r>
            <a:br>
              <a:rPr lang="en-US" sz="2400" dirty="0">
                <a:solidFill>
                  <a:srgbClr val="00B0F0"/>
                </a:solidFill>
              </a:rPr>
            </a:br>
            <a:r>
              <a:rPr lang="en-US" sz="2400" dirty="0">
                <a:solidFill>
                  <a:schemeClr val="bg2">
                    <a:lumMod val="25000"/>
                  </a:schemeClr>
                </a:solidFill>
              </a:rPr>
              <a:t>Surgical patients receiving intraoperative opioids</a:t>
            </a:r>
          </a:p>
          <a:p>
            <a:endParaRPr lang="en-US" dirty="0"/>
          </a:p>
        </p:txBody>
      </p:sp>
    </p:spTree>
    <p:extLst>
      <p:ext uri="{BB962C8B-B14F-4D97-AF65-F5344CB8AC3E}">
        <p14:creationId xmlns:p14="http://schemas.microsoft.com/office/powerpoint/2010/main" val="342722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2353985" y="475580"/>
            <a:ext cx="7484029" cy="6143497"/>
          </a:xfrm>
        </p:spPr>
        <p:txBody>
          <a:bodyPr>
            <a:normAutofit fontScale="85000" lnSpcReduction="20000"/>
          </a:bodyPr>
          <a:lstStyle/>
          <a:p>
            <a:pPr marL="0" lvl="1" indent="0">
              <a:spcBef>
                <a:spcPts val="1000"/>
              </a:spcBef>
              <a:buNone/>
            </a:pPr>
            <a:r>
              <a:rPr lang="en-US" sz="2800" dirty="0">
                <a:solidFill>
                  <a:srgbClr val="00B0F0"/>
                </a:solidFill>
              </a:rPr>
              <a:t>OIH Evidence Group 3: Three different studies</a:t>
            </a:r>
          </a:p>
          <a:p>
            <a:pPr marL="0" lvl="1" indent="0">
              <a:spcBef>
                <a:spcPts val="1000"/>
              </a:spcBef>
              <a:buNone/>
            </a:pPr>
            <a:br>
              <a:rPr lang="en-US" sz="2800" dirty="0">
                <a:solidFill>
                  <a:srgbClr val="00B0F0"/>
                </a:solidFill>
              </a:rPr>
            </a:br>
            <a:r>
              <a:rPr lang="en-US" sz="2800" dirty="0">
                <a:solidFill>
                  <a:schemeClr val="accent1">
                    <a:lumMod val="75000"/>
                  </a:schemeClr>
                </a:solidFill>
              </a:rPr>
              <a:t>Healthy human volunteers exposed to short term opioids (mostly remifentanil)</a:t>
            </a:r>
          </a:p>
          <a:p>
            <a:pPr marL="0" lvl="1" indent="0">
              <a:spcBef>
                <a:spcPts val="1000"/>
              </a:spcBef>
              <a:buNone/>
            </a:pPr>
            <a:endParaRPr lang="en-US" sz="2800" dirty="0">
              <a:solidFill>
                <a:schemeClr val="accent1">
                  <a:lumMod val="75000"/>
                </a:schemeClr>
              </a:solidFill>
            </a:endParaRPr>
          </a:p>
          <a:p>
            <a:pPr marL="457200" lvl="1" indent="-457200">
              <a:spcBef>
                <a:spcPts val="1000"/>
              </a:spcBef>
              <a:buFont typeface="+mj-lt"/>
              <a:buAutoNum type="arabicPeriod"/>
            </a:pPr>
            <a:r>
              <a:rPr lang="en-US" sz="2800" dirty="0">
                <a:solidFill>
                  <a:schemeClr val="bg2">
                    <a:lumMod val="25000"/>
                  </a:schemeClr>
                </a:solidFill>
              </a:rPr>
              <a:t>Model: Secondary hyperalgesia &amp; cold stressor induced pain</a:t>
            </a:r>
          </a:p>
          <a:p>
            <a:pPr marL="800100" lvl="2" indent="-342900">
              <a:spcBef>
                <a:spcPts val="1000"/>
              </a:spcBef>
            </a:pPr>
            <a:r>
              <a:rPr lang="en-US" sz="2500" dirty="0">
                <a:solidFill>
                  <a:schemeClr val="bg2">
                    <a:lumMod val="25000"/>
                  </a:schemeClr>
                </a:solidFill>
              </a:rPr>
              <a:t>Conclusion:  short-term opioid administration induced hyperalgesia  </a:t>
            </a:r>
            <a:endParaRPr lang="en-US" dirty="0">
              <a:solidFill>
                <a:schemeClr val="bg2">
                  <a:lumMod val="25000"/>
                </a:schemeClr>
              </a:solidFill>
            </a:endParaRPr>
          </a:p>
          <a:p>
            <a:pPr marL="514350" indent="-514350" fontAlgn="base">
              <a:buAutoNum type="arabicPeriod" startAt="2"/>
            </a:pPr>
            <a:r>
              <a:rPr lang="en-US" dirty="0">
                <a:solidFill>
                  <a:schemeClr val="bg2">
                    <a:lumMod val="25000"/>
                  </a:schemeClr>
                </a:solidFill>
              </a:rPr>
              <a:t>Model: Double blind, randomized, crossover, placebo-controlled, opioid naive</a:t>
            </a:r>
          </a:p>
          <a:p>
            <a:pPr lvl="1" fontAlgn="base"/>
            <a:r>
              <a:rPr lang="en-US" dirty="0">
                <a:solidFill>
                  <a:schemeClr val="bg2">
                    <a:lumMod val="25000"/>
                  </a:schemeClr>
                </a:solidFill>
              </a:rPr>
              <a:t>Remifentanil infusion</a:t>
            </a:r>
          </a:p>
          <a:p>
            <a:pPr lvl="1" fontAlgn="base"/>
            <a:r>
              <a:rPr lang="en-US" dirty="0">
                <a:solidFill>
                  <a:schemeClr val="bg2">
                    <a:lumMod val="25000"/>
                  </a:schemeClr>
                </a:solidFill>
              </a:rPr>
              <a:t>Pain sensitivity testing at 30 minutes after infusion stopped</a:t>
            </a:r>
          </a:p>
          <a:p>
            <a:pPr lvl="1" fontAlgn="base"/>
            <a:r>
              <a:rPr lang="en-US" dirty="0">
                <a:solidFill>
                  <a:schemeClr val="bg2">
                    <a:lumMod val="25000"/>
                  </a:schemeClr>
                </a:solidFill>
              </a:rPr>
              <a:t>Skin area with pre-existing hyperalgesia was significantly enlarged after remifentanil infusion was stopped</a:t>
            </a:r>
          </a:p>
          <a:p>
            <a:pPr lvl="1" fontAlgn="base"/>
            <a:endParaRPr lang="en-US" dirty="0">
              <a:solidFill>
                <a:schemeClr val="bg2">
                  <a:lumMod val="25000"/>
                </a:schemeClr>
              </a:solidFill>
            </a:endParaRPr>
          </a:p>
          <a:p>
            <a:pPr marL="514350" indent="-514350" fontAlgn="base">
              <a:buAutoNum type="arabicPeriod" startAt="3"/>
            </a:pPr>
            <a:r>
              <a:rPr lang="en-US" dirty="0">
                <a:solidFill>
                  <a:schemeClr val="bg2">
                    <a:lumMod val="25000"/>
                  </a:schemeClr>
                </a:solidFill>
              </a:rPr>
              <a:t>Model:  10 healthy volunteers, capsaicin induced mechanical hyperalgesia, remifentanil infusion </a:t>
            </a:r>
          </a:p>
          <a:p>
            <a:pPr lvl="1" fontAlgn="base"/>
            <a:r>
              <a:rPr lang="en-US" dirty="0">
                <a:solidFill>
                  <a:schemeClr val="bg2">
                    <a:lumMod val="25000"/>
                  </a:schemeClr>
                </a:solidFill>
              </a:rPr>
              <a:t>all patients experienced enlargement hyperalgesia area by up to 180 ± 47% .</a:t>
            </a:r>
          </a:p>
          <a:p>
            <a:endParaRPr lang="en-US" sz="2800" dirty="0">
              <a:solidFill>
                <a:schemeClr val="accent1">
                  <a:lumMod val="75000"/>
                </a:schemeClr>
              </a:solidFill>
            </a:endParaRPr>
          </a:p>
          <a:p>
            <a:pPr marL="0" lvl="1" indent="0">
              <a:spcBef>
                <a:spcPts val="1000"/>
              </a:spcBef>
              <a:buNone/>
            </a:pPr>
            <a:endParaRPr lang="en-US" dirty="0">
              <a:solidFill>
                <a:schemeClr val="accent1">
                  <a:lumMod val="75000"/>
                </a:schemeClr>
              </a:solidFill>
            </a:endParaRPr>
          </a:p>
          <a:p>
            <a:pPr marL="457200" lvl="1" indent="0">
              <a:buNone/>
            </a:pPr>
            <a:endParaRPr lang="en-US" sz="1600" dirty="0">
              <a:solidFill>
                <a:srgbClr val="0070C0"/>
              </a:solidFill>
            </a:endParaRPr>
          </a:p>
          <a:p>
            <a:pPr marL="457200" lvl="1" indent="0">
              <a:buNone/>
            </a:pPr>
            <a:endParaRPr lang="en-US" sz="16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92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670705" y="146372"/>
            <a:ext cx="11458144" cy="1135737"/>
          </a:xfrm>
        </p:spPr>
        <p:txBody>
          <a:bodyPr>
            <a:normAutofit fontScale="90000"/>
          </a:bodyPr>
          <a:lstStyle/>
          <a:p>
            <a:br>
              <a:rPr lang="en-US" sz="3600" i="1" dirty="0">
                <a:solidFill>
                  <a:schemeClr val="accent1">
                    <a:lumMod val="75000"/>
                  </a:schemeClr>
                </a:solidFill>
              </a:rPr>
            </a:br>
            <a:br>
              <a:rPr lang="en-US" sz="3600" dirty="0">
                <a:solidFill>
                  <a:schemeClr val="accent1">
                    <a:lumMod val="75000"/>
                  </a:schemeClr>
                </a:solidFill>
              </a:rPr>
            </a:br>
            <a:endParaRPr lang="en-US" sz="3600" i="1" dirty="0">
              <a:solidFill>
                <a:schemeClr val="accent1">
                  <a:lumMod val="75000"/>
                </a:schemeClr>
              </a:solidFill>
            </a:endParaRPr>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473083" y="645743"/>
            <a:ext cx="7937268" cy="1272734"/>
          </a:xfrm>
        </p:spPr>
        <p:txBody>
          <a:bodyPr>
            <a:normAutofit/>
          </a:bodyPr>
          <a:lstStyle/>
          <a:p>
            <a:pPr marL="0" indent="0">
              <a:buNone/>
            </a:pPr>
            <a:r>
              <a:rPr lang="en-US" sz="3200" dirty="0">
                <a:solidFill>
                  <a:schemeClr val="accent1">
                    <a:lumMod val="75000"/>
                  </a:schemeClr>
                </a:solidFill>
              </a:rPr>
              <a:t>1800’s; first reports of OIH</a:t>
            </a:r>
            <a:endParaRPr lang="en-US" sz="3200" dirty="0"/>
          </a:p>
          <a:p>
            <a:pPr marL="0" indent="0">
              <a:buNone/>
            </a:pPr>
            <a:r>
              <a:rPr lang="en-US" sz="3200" i="1" dirty="0">
                <a:solidFill>
                  <a:schemeClr val="accent1">
                    <a:lumMod val="75000"/>
                  </a:schemeClr>
                </a:solidFill>
              </a:rPr>
              <a:t>Pioneers</a:t>
            </a:r>
            <a:endParaRPr lang="en-US" sz="1600" i="1" dirty="0">
              <a:solidFill>
                <a:srgbClr val="0070C0"/>
              </a:solidFill>
            </a:endParaRPr>
          </a:p>
          <a:p>
            <a:pPr marL="457200" lvl="1" indent="0">
              <a:buNone/>
            </a:pPr>
            <a:endParaRPr lang="en-US" sz="1600" dirty="0"/>
          </a:p>
        </p:txBody>
      </p:sp>
      <p:pic>
        <p:nvPicPr>
          <p:cNvPr id="6" name="Picture 5">
            <a:extLst>
              <a:ext uri="{FF2B5EF4-FFF2-40B4-BE49-F238E27FC236}">
                <a16:creationId xmlns:a16="http://schemas.microsoft.com/office/drawing/2014/main" id="{E960BAD5-ED2D-D042-8549-07956980119D}"/>
              </a:ext>
            </a:extLst>
          </p:cNvPr>
          <p:cNvPicPr>
            <a:picLocks noChangeAspect="1"/>
          </p:cNvPicPr>
          <p:nvPr/>
        </p:nvPicPr>
        <p:blipFill>
          <a:blip r:embed="rId3"/>
          <a:stretch>
            <a:fillRect/>
          </a:stretch>
        </p:blipFill>
        <p:spPr>
          <a:xfrm>
            <a:off x="642908" y="2457330"/>
            <a:ext cx="1511300" cy="1905000"/>
          </a:xfrm>
          <a:prstGeom prst="rect">
            <a:avLst/>
          </a:prstGeom>
        </p:spPr>
      </p:pic>
      <p:sp>
        <p:nvSpPr>
          <p:cNvPr id="7" name="TextBox 6">
            <a:extLst>
              <a:ext uri="{FF2B5EF4-FFF2-40B4-BE49-F238E27FC236}">
                <a16:creationId xmlns:a16="http://schemas.microsoft.com/office/drawing/2014/main" id="{8B1EC549-BC49-4B4C-9874-06358C68926D}"/>
              </a:ext>
            </a:extLst>
          </p:cNvPr>
          <p:cNvSpPr txBox="1"/>
          <p:nvPr/>
        </p:nvSpPr>
        <p:spPr>
          <a:xfrm>
            <a:off x="2507614" y="2488080"/>
            <a:ext cx="6397628" cy="1754326"/>
          </a:xfrm>
          <a:prstGeom prst="rect">
            <a:avLst/>
          </a:prstGeom>
          <a:noFill/>
        </p:spPr>
        <p:txBody>
          <a:bodyPr wrap="square" rtlCol="0">
            <a:spAutoFit/>
          </a:bodyPr>
          <a:lstStyle/>
          <a:p>
            <a:r>
              <a:rPr lang="en-US" dirty="0"/>
              <a:t>Sir Clifford </a:t>
            </a:r>
            <a:r>
              <a:rPr lang="en-US" dirty="0" err="1"/>
              <a:t>Albutt</a:t>
            </a:r>
            <a:r>
              <a:rPr lang="en-US" dirty="0"/>
              <a:t>, MD. On the abuse of hypodermic injections of morphia. </a:t>
            </a:r>
            <a:r>
              <a:rPr lang="en-US" b="1" dirty="0"/>
              <a:t>Practitioner</a:t>
            </a:r>
            <a:r>
              <a:rPr lang="en-US" dirty="0"/>
              <a:t> </a:t>
            </a:r>
            <a:r>
              <a:rPr lang="en-US" dirty="0">
                <a:solidFill>
                  <a:srgbClr val="00B0F0"/>
                </a:solidFill>
              </a:rPr>
              <a:t>1870</a:t>
            </a:r>
            <a:r>
              <a:rPr lang="en-US" dirty="0"/>
              <a:t>; 5:327-331</a:t>
            </a:r>
          </a:p>
          <a:p>
            <a:endParaRPr lang="en-US" dirty="0"/>
          </a:p>
          <a:p>
            <a:r>
              <a:rPr lang="en-US" dirty="0"/>
              <a:t>“Pain, which I know is an evil, is less injurious than morphia, which may be an evil.” “Does morphia tend to encourage the very pain it pretends to relieve?” </a:t>
            </a:r>
          </a:p>
        </p:txBody>
      </p:sp>
      <p:pic>
        <p:nvPicPr>
          <p:cNvPr id="8" name="Picture 7">
            <a:extLst>
              <a:ext uri="{FF2B5EF4-FFF2-40B4-BE49-F238E27FC236}">
                <a16:creationId xmlns:a16="http://schemas.microsoft.com/office/drawing/2014/main" id="{A7447784-9259-5349-A07C-289809D7618C}"/>
              </a:ext>
            </a:extLst>
          </p:cNvPr>
          <p:cNvPicPr>
            <a:picLocks noChangeAspect="1"/>
          </p:cNvPicPr>
          <p:nvPr/>
        </p:nvPicPr>
        <p:blipFill>
          <a:blip r:embed="rId4"/>
          <a:stretch>
            <a:fillRect/>
          </a:stretch>
        </p:blipFill>
        <p:spPr>
          <a:xfrm>
            <a:off x="642909" y="4421734"/>
            <a:ext cx="1511300" cy="2376863"/>
          </a:xfrm>
          <a:prstGeom prst="rect">
            <a:avLst/>
          </a:prstGeom>
        </p:spPr>
      </p:pic>
      <p:sp>
        <p:nvSpPr>
          <p:cNvPr id="9" name="TextBox 8">
            <a:extLst>
              <a:ext uri="{FF2B5EF4-FFF2-40B4-BE49-F238E27FC236}">
                <a16:creationId xmlns:a16="http://schemas.microsoft.com/office/drawing/2014/main" id="{AA65AE83-F5F3-C64D-B715-A8D125C92921}"/>
              </a:ext>
            </a:extLst>
          </p:cNvPr>
          <p:cNvSpPr txBox="1"/>
          <p:nvPr/>
        </p:nvSpPr>
        <p:spPr>
          <a:xfrm>
            <a:off x="2507614" y="4549676"/>
            <a:ext cx="6648999" cy="2308324"/>
          </a:xfrm>
          <a:prstGeom prst="rect">
            <a:avLst/>
          </a:prstGeom>
          <a:noFill/>
        </p:spPr>
        <p:txBody>
          <a:bodyPr wrap="square" rtlCol="0">
            <a:spAutoFit/>
          </a:bodyPr>
          <a:lstStyle/>
          <a:p>
            <a:pPr fontAlgn="base"/>
            <a:r>
              <a:rPr lang="en-US" dirty="0"/>
              <a:t>Michael Joseph Rossbach, MD.  </a:t>
            </a:r>
            <a:r>
              <a:rPr lang="en-US" dirty="0" err="1"/>
              <a:t>Ueber</a:t>
            </a:r>
            <a:r>
              <a:rPr lang="en-US" dirty="0"/>
              <a:t> die </a:t>
            </a:r>
            <a:r>
              <a:rPr lang="en-US" dirty="0" err="1"/>
              <a:t>Gewoehnung</a:t>
            </a:r>
            <a:r>
              <a:rPr lang="en-US" dirty="0"/>
              <a:t> an </a:t>
            </a:r>
            <a:r>
              <a:rPr lang="en-US" dirty="0" err="1"/>
              <a:t>Gifte</a:t>
            </a:r>
            <a:r>
              <a:rPr lang="en-US" dirty="0"/>
              <a:t>. </a:t>
            </a:r>
            <a:r>
              <a:rPr lang="en-US" b="1" i="1" dirty="0" err="1"/>
              <a:t>Pflugers</a:t>
            </a:r>
            <a:r>
              <a:rPr lang="en-US" b="1" i="1" dirty="0"/>
              <a:t> Arch </a:t>
            </a:r>
            <a:r>
              <a:rPr lang="en-US" b="1" i="1" dirty="0" err="1"/>
              <a:t>Gesamte</a:t>
            </a:r>
            <a:r>
              <a:rPr lang="en-US" b="1" i="1" dirty="0"/>
              <a:t> </a:t>
            </a:r>
            <a:r>
              <a:rPr lang="en-US" b="1" i="1" dirty="0" err="1"/>
              <a:t>Physiol</a:t>
            </a:r>
            <a:r>
              <a:rPr lang="en-US" b="1" i="1" dirty="0"/>
              <a:t> Menschen </a:t>
            </a:r>
            <a:r>
              <a:rPr lang="en-US" dirty="0">
                <a:solidFill>
                  <a:srgbClr val="00B0F0"/>
                </a:solidFill>
              </a:rPr>
              <a:t>1880</a:t>
            </a:r>
            <a:r>
              <a:rPr lang="en-US" dirty="0"/>
              <a:t>; 21 : 213 – 25</a:t>
            </a:r>
          </a:p>
          <a:p>
            <a:endParaRPr lang="en-US" dirty="0"/>
          </a:p>
          <a:p>
            <a:r>
              <a:rPr lang="en-US" dirty="0"/>
              <a:t>“when dependence on opioids finally becomes an illness of itself, opposite effects like restlessness, sleep disturbance, hyperesthesia, neuralgia, and irritability become manifest.”</a:t>
            </a:r>
            <a:endParaRPr lang="en-US" dirty="0">
              <a:solidFill>
                <a:srgbClr val="00B0F0"/>
              </a:solidFill>
            </a:endParaRPr>
          </a:p>
          <a:p>
            <a:endParaRPr lang="en-US" dirty="0"/>
          </a:p>
          <a:p>
            <a:endParaRPr lang="en-US" dirty="0"/>
          </a:p>
        </p:txBody>
      </p:sp>
      <p:sp>
        <p:nvSpPr>
          <p:cNvPr id="10" name="Rectangle 9">
            <a:extLst>
              <a:ext uri="{FF2B5EF4-FFF2-40B4-BE49-F238E27FC236}">
                <a16:creationId xmlns:a16="http://schemas.microsoft.com/office/drawing/2014/main" id="{BE6D5603-5C45-0247-8EE4-E1B0E1025E6A}"/>
              </a:ext>
            </a:extLst>
          </p:cNvPr>
          <p:cNvSpPr/>
          <p:nvPr/>
        </p:nvSpPr>
        <p:spPr>
          <a:xfrm>
            <a:off x="642909" y="2442590"/>
            <a:ext cx="10869320" cy="1905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3B4A8E-8A5D-EC49-BBE4-0F83E278F20A}"/>
              </a:ext>
            </a:extLst>
          </p:cNvPr>
          <p:cNvSpPr/>
          <p:nvPr/>
        </p:nvSpPr>
        <p:spPr>
          <a:xfrm>
            <a:off x="642908" y="4421734"/>
            <a:ext cx="10869319" cy="23768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37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670705" y="59404"/>
            <a:ext cx="11458144" cy="1018548"/>
          </a:xfrm>
        </p:spPr>
        <p:txBody>
          <a:bodyPr anchor="t">
            <a:normAutofit fontScale="90000"/>
          </a:bodyPr>
          <a:lstStyle/>
          <a:p>
            <a:br>
              <a:rPr lang="en-US" sz="3600" i="1" dirty="0">
                <a:solidFill>
                  <a:schemeClr val="accent1">
                    <a:lumMod val="75000"/>
                  </a:schemeClr>
                </a:solidFill>
              </a:rPr>
            </a:br>
            <a:r>
              <a:rPr lang="en-US" sz="3600" i="1" dirty="0">
                <a:solidFill>
                  <a:schemeClr val="accent1">
                    <a:lumMod val="75000"/>
                  </a:schemeClr>
                </a:solidFill>
              </a:rPr>
              <a:t>Opioid Induced Hyperalgesia: </a:t>
            </a:r>
            <a:r>
              <a:rPr lang="en-US" sz="3600" i="1" dirty="0">
                <a:solidFill>
                  <a:srgbClr val="00B0F0"/>
                </a:solidFill>
              </a:rPr>
              <a:t>Pathophysiology</a:t>
            </a: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670705" y="1706680"/>
            <a:ext cx="11067812" cy="4351338"/>
          </a:xfrm>
        </p:spPr>
        <p:txBody>
          <a:bodyPr/>
          <a:lstStyle/>
          <a:p>
            <a:pPr marL="0" indent="0">
              <a:buNone/>
            </a:pPr>
            <a:r>
              <a:rPr lang="en-US" dirty="0">
                <a:solidFill>
                  <a:schemeClr val="bg2">
                    <a:lumMod val="25000"/>
                  </a:schemeClr>
                </a:solidFill>
              </a:rPr>
              <a:t>Mechanisms:  Complex, Interconnected, Neurobiologically multifactorial, Peripheral and central nervous system involvement</a:t>
            </a:r>
          </a:p>
          <a:p>
            <a:r>
              <a:rPr lang="en-US" dirty="0">
                <a:solidFill>
                  <a:schemeClr val="bg2">
                    <a:lumMod val="25000"/>
                  </a:schemeClr>
                </a:solidFill>
              </a:rPr>
              <a:t>neurobiological systems initially respond to opioids with analgesia but neuroplasticity induces subsequent enhanced nociception </a:t>
            </a:r>
          </a:p>
          <a:p>
            <a:r>
              <a:rPr lang="en-US" dirty="0">
                <a:solidFill>
                  <a:schemeClr val="bg2">
                    <a:lumMod val="25000"/>
                  </a:schemeClr>
                </a:solidFill>
              </a:rPr>
              <a:t>numerous studies show allodynia and/or thermal hyperalgesia occurs after the administration of heroin , fentanyl , and intrathecal morphine.</a:t>
            </a:r>
          </a:p>
          <a:p>
            <a:r>
              <a:rPr lang="en-US" dirty="0">
                <a:solidFill>
                  <a:schemeClr val="bg2">
                    <a:lumMod val="25000"/>
                  </a:schemeClr>
                </a:solidFill>
              </a:rPr>
              <a:t>chronic pain patients using morphine demonstrate development of hyperalgesia within a month</a:t>
            </a:r>
          </a:p>
        </p:txBody>
      </p:sp>
    </p:spTree>
    <p:extLst>
      <p:ext uri="{BB962C8B-B14F-4D97-AF65-F5344CB8AC3E}">
        <p14:creationId xmlns:p14="http://schemas.microsoft.com/office/powerpoint/2010/main" val="121943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i="1" dirty="0">
                <a:solidFill>
                  <a:srgbClr val="00B0F0"/>
                </a:solidFill>
              </a:rPr>
              <a:t>3 Theories on progression to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1470581"/>
            <a:ext cx="11623248" cy="5033913"/>
          </a:xfrm>
        </p:spPr>
        <p:txBody>
          <a:bodyPr>
            <a:normAutofit/>
          </a:bodyPr>
          <a:lstStyle/>
          <a:p>
            <a:pPr marL="0" indent="0">
              <a:buNone/>
            </a:pPr>
            <a:r>
              <a:rPr lang="en-US" dirty="0">
                <a:solidFill>
                  <a:schemeClr val="bg2">
                    <a:lumMod val="25000"/>
                  </a:schemeClr>
                </a:solidFill>
              </a:rPr>
              <a:t>1. Silverman, 2009: NMDA receptors become activated and when inhibited, prevent the development of tolerance and OIH</a:t>
            </a:r>
          </a:p>
          <a:p>
            <a:r>
              <a:rPr lang="en-US" dirty="0">
                <a:solidFill>
                  <a:schemeClr val="bg2">
                    <a:lumMod val="25000"/>
                  </a:schemeClr>
                </a:solidFill>
              </a:rPr>
              <a:t>when the glutamate transporter system is inhibited, there are increases in the amount of glutamate available to NMDA receptors</a:t>
            </a:r>
          </a:p>
          <a:p>
            <a:r>
              <a:rPr lang="en-US" dirty="0">
                <a:solidFill>
                  <a:schemeClr val="bg2">
                    <a:lumMod val="25000"/>
                  </a:schemeClr>
                </a:solidFill>
              </a:rPr>
              <a:t>cross talk of neural mechanisms of pain and tolerance may exist</a:t>
            </a:r>
          </a:p>
          <a:p>
            <a:r>
              <a:rPr lang="en-US" dirty="0">
                <a:solidFill>
                  <a:schemeClr val="bg2">
                    <a:lumMod val="25000"/>
                  </a:schemeClr>
                </a:solidFill>
              </a:rPr>
              <a:t>prolonged morphine administration induces neurotoxicity via NMDA receptor mediated apoptotic cell death in the dorsal horn</a:t>
            </a:r>
          </a:p>
          <a:p>
            <a:pPr marL="0" indent="0">
              <a:buNone/>
            </a:pPr>
            <a:r>
              <a:rPr lang="en-US" b="1" dirty="0">
                <a:solidFill>
                  <a:srgbClr val="0070C0"/>
                </a:solidFill>
              </a:rPr>
              <a:t>This NMDA mediated mechanism via the central glutaminergic system sensitizes the neurons and may partially explain the development of OIH</a:t>
            </a:r>
          </a:p>
          <a:p>
            <a:pPr marL="0" indent="0">
              <a:buNone/>
            </a:pPr>
            <a:endParaRPr lang="en-US" dirty="0"/>
          </a:p>
        </p:txBody>
      </p:sp>
    </p:spTree>
    <p:extLst>
      <p:ext uri="{BB962C8B-B14F-4D97-AF65-F5344CB8AC3E}">
        <p14:creationId xmlns:p14="http://schemas.microsoft.com/office/powerpoint/2010/main" val="422757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i="1" dirty="0">
                <a:solidFill>
                  <a:srgbClr val="00B0F0"/>
                </a:solidFill>
              </a:rPr>
              <a:t>3 Theories on progression to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1470581"/>
            <a:ext cx="11623248" cy="5033913"/>
          </a:xfrm>
        </p:spPr>
        <p:txBody>
          <a:bodyPr>
            <a:normAutofit/>
          </a:bodyPr>
          <a:lstStyle/>
          <a:p>
            <a:pPr marL="0" indent="0">
              <a:buNone/>
            </a:pPr>
            <a:r>
              <a:rPr lang="en-US" dirty="0"/>
              <a:t>2.  </a:t>
            </a:r>
            <a:r>
              <a:rPr lang="en-US" dirty="0">
                <a:solidFill>
                  <a:schemeClr val="bg2">
                    <a:lumMod val="25000"/>
                  </a:schemeClr>
                </a:solidFill>
              </a:rPr>
              <a:t>Activation of descending pain pathways from the rostral ventromedial medulla which causes certain neurons to respond uniquely to opioids</a:t>
            </a:r>
          </a:p>
          <a:p>
            <a:pPr lvl="1"/>
            <a:r>
              <a:rPr lang="en-US" dirty="0">
                <a:solidFill>
                  <a:schemeClr val="bg2">
                    <a:lumMod val="25000"/>
                  </a:schemeClr>
                </a:solidFill>
              </a:rPr>
              <a:t>Experiments using injections of local anesthetics into the rostral ventromedial medulla or surgical lesioning of the dorsolateral funiculus demonstrate that descending pain pathways play a role in the genesis of OIH</a:t>
            </a:r>
          </a:p>
          <a:p>
            <a:pPr marL="0" indent="0">
              <a:buNone/>
            </a:pPr>
            <a:endParaRPr lang="en-US" dirty="0">
              <a:solidFill>
                <a:schemeClr val="bg2">
                  <a:lumMod val="25000"/>
                </a:schemeClr>
              </a:solidFill>
            </a:endParaRPr>
          </a:p>
          <a:p>
            <a:pPr marL="0" indent="0">
              <a:buNone/>
            </a:pPr>
            <a:r>
              <a:rPr lang="en-US" dirty="0">
                <a:solidFill>
                  <a:schemeClr val="bg2">
                    <a:lumMod val="25000"/>
                  </a:schemeClr>
                </a:solidFill>
              </a:rPr>
              <a:t>3.  Finally, decreased reuptake of neurotransmitters enhancing certain aspects of the pain pathway, as well as individual genetic factors, may also play a factor in the pathophysiology of OIH</a:t>
            </a:r>
          </a:p>
        </p:txBody>
      </p:sp>
    </p:spTree>
    <p:extLst>
      <p:ext uri="{BB962C8B-B14F-4D97-AF65-F5344CB8AC3E}">
        <p14:creationId xmlns:p14="http://schemas.microsoft.com/office/powerpoint/2010/main" val="301268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i="1" dirty="0">
                <a:solidFill>
                  <a:srgbClr val="00B0F0"/>
                </a:solidFill>
              </a:rPr>
              <a:t>Diagnosing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1187777"/>
            <a:ext cx="11623248" cy="5316717"/>
          </a:xfrm>
        </p:spPr>
        <p:txBody>
          <a:bodyPr>
            <a:normAutofit lnSpcReduction="10000"/>
          </a:bodyPr>
          <a:lstStyle/>
          <a:p>
            <a:pPr marL="0" indent="0">
              <a:buNone/>
            </a:pPr>
            <a:r>
              <a:rPr lang="en-US" dirty="0">
                <a:solidFill>
                  <a:schemeClr val="bg2">
                    <a:lumMod val="25000"/>
                  </a:schemeClr>
                </a:solidFill>
              </a:rPr>
              <a:t>No official criteria or guidelines;  Eisenberg: </a:t>
            </a:r>
          </a:p>
          <a:p>
            <a:r>
              <a:rPr lang="en-US" dirty="0">
                <a:solidFill>
                  <a:schemeClr val="bg2">
                    <a:lumMod val="25000"/>
                  </a:schemeClr>
                </a:solidFill>
              </a:rPr>
              <a:t>Paradoxical Increase in pain with increase in opioid dose. </a:t>
            </a:r>
          </a:p>
          <a:p>
            <a:r>
              <a:rPr lang="en-US" dirty="0">
                <a:solidFill>
                  <a:schemeClr val="bg2">
                    <a:lumMod val="25000"/>
                  </a:schemeClr>
                </a:solidFill>
              </a:rPr>
              <a:t>Not exclusive to chronic users.  Also occurs with short course of opioids, including the peri-operative setting </a:t>
            </a:r>
          </a:p>
          <a:p>
            <a:r>
              <a:rPr lang="en-US" dirty="0">
                <a:solidFill>
                  <a:schemeClr val="bg2">
                    <a:lumMod val="25000"/>
                  </a:schemeClr>
                </a:solidFill>
              </a:rPr>
              <a:t>OIH is not restricted to the location of injury or disease;</a:t>
            </a:r>
          </a:p>
          <a:p>
            <a:pPr lvl="1"/>
            <a:r>
              <a:rPr lang="en-US" dirty="0">
                <a:solidFill>
                  <a:schemeClr val="bg2">
                    <a:lumMod val="25000"/>
                  </a:schemeClr>
                </a:solidFill>
              </a:rPr>
              <a:t>Generalized, diffuse, and ill defined pain; all despite increasing opioid doses. </a:t>
            </a:r>
          </a:p>
          <a:p>
            <a:r>
              <a:rPr lang="en-US" dirty="0">
                <a:solidFill>
                  <a:schemeClr val="bg2">
                    <a:lumMod val="25000"/>
                  </a:schemeClr>
                </a:solidFill>
              </a:rPr>
              <a:t>Increasing pain not explained by the underlying condition </a:t>
            </a:r>
          </a:p>
          <a:p>
            <a:pPr lvl="1"/>
            <a:r>
              <a:rPr lang="en-US" dirty="0">
                <a:solidFill>
                  <a:schemeClr val="bg2">
                    <a:lumMod val="25000"/>
                  </a:schemeClr>
                </a:solidFill>
              </a:rPr>
              <a:t>Important to rule out </a:t>
            </a:r>
          </a:p>
          <a:p>
            <a:r>
              <a:rPr lang="en-US" dirty="0">
                <a:solidFill>
                  <a:schemeClr val="bg2">
                    <a:lumMod val="25000"/>
                  </a:schemeClr>
                </a:solidFill>
              </a:rPr>
              <a:t>Often confused with tolerance or even withdrawal  (similar symptoms)</a:t>
            </a:r>
          </a:p>
          <a:p>
            <a:pPr lvl="1"/>
            <a:r>
              <a:rPr lang="en-US" i="1" dirty="0">
                <a:solidFill>
                  <a:schemeClr val="bg2">
                    <a:lumMod val="25000"/>
                  </a:schemeClr>
                </a:solidFill>
              </a:rPr>
              <a:t>Allodynia and hyperalgesia occur in tolerance, withdrawal and OIH.  </a:t>
            </a:r>
          </a:p>
          <a:p>
            <a:pPr lvl="1"/>
            <a:r>
              <a:rPr lang="en-US" i="1" dirty="0">
                <a:solidFill>
                  <a:schemeClr val="bg2">
                    <a:lumMod val="25000"/>
                  </a:schemeClr>
                </a:solidFill>
              </a:rPr>
              <a:t>Difficult to differentiate. </a:t>
            </a:r>
          </a:p>
          <a:p>
            <a:pPr lvl="1"/>
            <a:r>
              <a:rPr lang="en-US" i="1" dirty="0">
                <a:solidFill>
                  <a:schemeClr val="bg2">
                    <a:lumMod val="25000"/>
                  </a:schemeClr>
                </a:solidFill>
              </a:rPr>
              <a:t>OIH is considered a separate and distinct condition.</a:t>
            </a:r>
          </a:p>
          <a:p>
            <a:pPr lvl="1"/>
            <a:endParaRPr lang="en-US" dirty="0"/>
          </a:p>
          <a:p>
            <a:pPr marL="0" indent="0">
              <a:buNone/>
            </a:pPr>
            <a:endParaRPr lang="en-US" i="1" dirty="0"/>
          </a:p>
        </p:txBody>
      </p:sp>
    </p:spTree>
    <p:extLst>
      <p:ext uri="{BB962C8B-B14F-4D97-AF65-F5344CB8AC3E}">
        <p14:creationId xmlns:p14="http://schemas.microsoft.com/office/powerpoint/2010/main" val="417630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i="1" dirty="0">
                <a:solidFill>
                  <a:srgbClr val="00B0F0"/>
                </a:solidFill>
              </a:rPr>
              <a:t>Management: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1187777"/>
            <a:ext cx="11623248" cy="5316717"/>
          </a:xfrm>
        </p:spPr>
        <p:txBody>
          <a:bodyPr>
            <a:normAutofit/>
          </a:bodyPr>
          <a:lstStyle/>
          <a:p>
            <a:pPr marL="0" indent="0">
              <a:buNone/>
            </a:pPr>
            <a:r>
              <a:rPr lang="en-US" dirty="0">
                <a:solidFill>
                  <a:schemeClr val="bg2">
                    <a:lumMod val="25000"/>
                  </a:schemeClr>
                </a:solidFill>
              </a:rPr>
              <a:t>Very challenging &amp; time consuming</a:t>
            </a:r>
            <a:endParaRPr lang="en-US" i="1" dirty="0">
              <a:solidFill>
                <a:schemeClr val="bg2">
                  <a:lumMod val="25000"/>
                </a:schemeClr>
              </a:solidFill>
            </a:endParaRPr>
          </a:p>
          <a:p>
            <a:pPr marL="0" indent="0">
              <a:buNone/>
            </a:pPr>
            <a:r>
              <a:rPr lang="en-US" i="1" dirty="0">
                <a:solidFill>
                  <a:schemeClr val="bg2">
                    <a:lumMod val="25000"/>
                  </a:schemeClr>
                </a:solidFill>
              </a:rPr>
              <a:t>Options:</a:t>
            </a:r>
          </a:p>
          <a:p>
            <a:r>
              <a:rPr lang="en-US" i="1" dirty="0">
                <a:solidFill>
                  <a:schemeClr val="bg2">
                    <a:lumMod val="25000"/>
                  </a:schemeClr>
                </a:solidFill>
              </a:rPr>
              <a:t>Wean Opioids: </a:t>
            </a:r>
          </a:p>
          <a:p>
            <a:pPr marL="457200" lvl="1" indent="0">
              <a:buNone/>
            </a:pPr>
            <a:r>
              <a:rPr lang="en-US" i="1" dirty="0">
                <a:solidFill>
                  <a:schemeClr val="bg2">
                    <a:lumMod val="25000"/>
                  </a:schemeClr>
                </a:solidFill>
              </a:rPr>
              <a:t>P</a:t>
            </a:r>
            <a:r>
              <a:rPr lang="en-US" dirty="0">
                <a:solidFill>
                  <a:schemeClr val="bg2">
                    <a:lumMod val="25000"/>
                  </a:schemeClr>
                </a:solidFill>
              </a:rPr>
              <a:t>atients often do not understand the paradoxical nature of OIH and decreasing opioids can provokes apprehension and hostility</a:t>
            </a:r>
          </a:p>
          <a:p>
            <a:r>
              <a:rPr lang="en-US" i="1" dirty="0">
                <a:solidFill>
                  <a:schemeClr val="bg2">
                    <a:lumMod val="25000"/>
                  </a:schemeClr>
                </a:solidFill>
              </a:rPr>
              <a:t>Opioid Rotation</a:t>
            </a:r>
            <a:r>
              <a:rPr lang="en-US" dirty="0">
                <a:solidFill>
                  <a:schemeClr val="bg2">
                    <a:lumMod val="25000"/>
                  </a:schemeClr>
                </a:solidFill>
              </a:rPr>
              <a:t>: </a:t>
            </a:r>
          </a:p>
          <a:p>
            <a:pPr marL="457200" lvl="1" indent="0">
              <a:buNone/>
            </a:pPr>
            <a:r>
              <a:rPr lang="en-US" dirty="0">
                <a:solidFill>
                  <a:schemeClr val="bg2">
                    <a:lumMod val="25000"/>
                  </a:schemeClr>
                </a:solidFill>
              </a:rPr>
              <a:t>Reasonable data demonstrating improved analgesia with opioid rotation; especially methadone</a:t>
            </a:r>
          </a:p>
          <a:p>
            <a:r>
              <a:rPr lang="en-US" i="1" dirty="0">
                <a:solidFill>
                  <a:schemeClr val="bg2">
                    <a:lumMod val="25000"/>
                  </a:schemeClr>
                </a:solidFill>
              </a:rPr>
              <a:t>NMDA antagonists: </a:t>
            </a:r>
          </a:p>
          <a:p>
            <a:pPr marL="457200" lvl="1" indent="0">
              <a:buNone/>
            </a:pPr>
            <a:r>
              <a:rPr lang="en-US" dirty="0">
                <a:solidFill>
                  <a:schemeClr val="bg2">
                    <a:lumMod val="25000"/>
                  </a:schemeClr>
                </a:solidFill>
              </a:rPr>
              <a:t>might prevent opioid tolerance in perioperative setting- data/evidence not robust.</a:t>
            </a:r>
          </a:p>
          <a:p>
            <a:pPr marL="457200" lvl="1" indent="0">
              <a:buNone/>
            </a:pPr>
            <a:r>
              <a:rPr lang="en-US" dirty="0">
                <a:solidFill>
                  <a:schemeClr val="bg2">
                    <a:lumMod val="25000"/>
                  </a:schemeClr>
                </a:solidFill>
              </a:rPr>
              <a:t>Ketamine efficacious for patients on high dose opioids in both acute and chronic setting. </a:t>
            </a:r>
            <a:endParaRPr lang="en-US" i="1" dirty="0">
              <a:solidFill>
                <a:schemeClr val="bg2">
                  <a:lumMod val="25000"/>
                </a:schemeClr>
              </a:solidFill>
            </a:endParaRPr>
          </a:p>
        </p:txBody>
      </p:sp>
    </p:spTree>
    <p:extLst>
      <p:ext uri="{BB962C8B-B14F-4D97-AF65-F5344CB8AC3E}">
        <p14:creationId xmlns:p14="http://schemas.microsoft.com/office/powerpoint/2010/main" val="74763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b="1" i="1" dirty="0">
                <a:solidFill>
                  <a:srgbClr val="00B0F0"/>
                </a:solidFill>
              </a:rPr>
              <a:t>Management: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556181"/>
            <a:ext cx="11623248" cy="5948313"/>
          </a:xfrm>
        </p:spPr>
        <p:txBody>
          <a:bodyPr>
            <a:normAutofit/>
          </a:bodyPr>
          <a:lstStyle/>
          <a:p>
            <a:pPr marL="0" indent="0">
              <a:buNone/>
            </a:pPr>
            <a:endParaRPr lang="en-US" i="1" dirty="0"/>
          </a:p>
          <a:p>
            <a:pPr marL="0" indent="0">
              <a:buNone/>
            </a:pPr>
            <a:r>
              <a:rPr lang="en-US" i="1" dirty="0">
                <a:solidFill>
                  <a:schemeClr val="accent1">
                    <a:lumMod val="75000"/>
                  </a:schemeClr>
                </a:solidFill>
              </a:rPr>
              <a:t>Options continued:</a:t>
            </a:r>
          </a:p>
          <a:p>
            <a:pPr fontAlgn="base"/>
            <a:r>
              <a:rPr lang="en-US" dirty="0">
                <a:solidFill>
                  <a:schemeClr val="bg2">
                    <a:lumMod val="25000"/>
                  </a:schemeClr>
                </a:solidFill>
              </a:rPr>
              <a:t>pregabalin, propofol, and Cox-2 inhibitors</a:t>
            </a:r>
          </a:p>
          <a:p>
            <a:pPr marL="0" indent="0" fontAlgn="base">
              <a:buNone/>
            </a:pPr>
            <a:r>
              <a:rPr lang="en-US" dirty="0">
                <a:solidFill>
                  <a:schemeClr val="bg2">
                    <a:lumMod val="25000"/>
                  </a:schemeClr>
                </a:solidFill>
              </a:rPr>
              <a:t> </a:t>
            </a:r>
          </a:p>
          <a:p>
            <a:pPr fontAlgn="base"/>
            <a:r>
              <a:rPr lang="en-US" dirty="0">
                <a:solidFill>
                  <a:schemeClr val="bg2">
                    <a:lumMod val="25000"/>
                  </a:schemeClr>
                </a:solidFill>
              </a:rPr>
              <a:t>Each interacts at different pain receptors </a:t>
            </a:r>
          </a:p>
          <a:p>
            <a:pPr lvl="1" fontAlgn="base"/>
            <a:r>
              <a:rPr lang="en-US" dirty="0">
                <a:solidFill>
                  <a:schemeClr val="bg2">
                    <a:lumMod val="25000"/>
                  </a:schemeClr>
                </a:solidFill>
              </a:rPr>
              <a:t>pregabalin at neuronal tissues </a:t>
            </a:r>
          </a:p>
          <a:p>
            <a:pPr lvl="1" fontAlgn="base"/>
            <a:r>
              <a:rPr lang="en-US" dirty="0">
                <a:solidFill>
                  <a:schemeClr val="bg2">
                    <a:lumMod val="25000"/>
                  </a:schemeClr>
                </a:solidFill>
              </a:rPr>
              <a:t>propofol at the GABA receptors</a:t>
            </a:r>
          </a:p>
          <a:p>
            <a:pPr lvl="1" fontAlgn="base"/>
            <a:r>
              <a:rPr lang="en-US" dirty="0">
                <a:solidFill>
                  <a:schemeClr val="bg2">
                    <a:lumMod val="25000"/>
                  </a:schemeClr>
                </a:solidFill>
              </a:rPr>
              <a:t>COX-2 inhibitors through inhibition of prostaglandin synthesis</a:t>
            </a:r>
          </a:p>
          <a:p>
            <a:pPr marL="457200" lvl="1" indent="0" fontAlgn="base">
              <a:buNone/>
            </a:pPr>
            <a:endParaRPr lang="en-US" dirty="0">
              <a:solidFill>
                <a:schemeClr val="bg2">
                  <a:lumMod val="25000"/>
                </a:schemeClr>
              </a:solidFill>
            </a:endParaRPr>
          </a:p>
          <a:p>
            <a:pPr fontAlgn="base"/>
            <a:r>
              <a:rPr lang="el-GR" dirty="0">
                <a:solidFill>
                  <a:schemeClr val="bg2">
                    <a:lumMod val="25000"/>
                  </a:schemeClr>
                </a:solidFill>
              </a:rPr>
              <a:t>α-2 </a:t>
            </a:r>
            <a:r>
              <a:rPr lang="en-US" dirty="0">
                <a:solidFill>
                  <a:schemeClr val="bg2">
                    <a:lumMod val="25000"/>
                  </a:schemeClr>
                </a:solidFill>
              </a:rPr>
              <a:t>agonist data mixed, </a:t>
            </a:r>
          </a:p>
          <a:p>
            <a:pPr marL="457200" lvl="1" indent="0" fontAlgn="base">
              <a:buNone/>
            </a:pPr>
            <a:r>
              <a:rPr lang="en-US" dirty="0">
                <a:solidFill>
                  <a:schemeClr val="bg2">
                    <a:lumMod val="25000"/>
                  </a:schemeClr>
                </a:solidFill>
              </a:rPr>
              <a:t>animal and human studies did not always produce similar outcomes.</a:t>
            </a:r>
          </a:p>
          <a:p>
            <a:pPr marL="0" indent="0">
              <a:buNone/>
            </a:pPr>
            <a:br>
              <a:rPr lang="en-US" dirty="0">
                <a:solidFill>
                  <a:schemeClr val="bg2">
                    <a:lumMod val="25000"/>
                  </a:schemeClr>
                </a:solidFill>
              </a:rPr>
            </a:br>
            <a:endParaRPr lang="en-US" i="1" dirty="0">
              <a:solidFill>
                <a:schemeClr val="bg2">
                  <a:lumMod val="25000"/>
                </a:schemeClr>
              </a:solidFill>
            </a:endParaRPr>
          </a:p>
          <a:p>
            <a:endParaRPr lang="en-US" i="1" dirty="0"/>
          </a:p>
        </p:txBody>
      </p:sp>
    </p:spTree>
    <p:extLst>
      <p:ext uri="{BB962C8B-B14F-4D97-AF65-F5344CB8AC3E}">
        <p14:creationId xmlns:p14="http://schemas.microsoft.com/office/powerpoint/2010/main" val="129633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BCA2BAE-1143-8942-9E1F-993564CE79A8}"/>
              </a:ext>
            </a:extLst>
          </p:cNvPr>
          <p:cNvSpPr>
            <a:spLocks noGrp="1"/>
          </p:cNvSpPr>
          <p:nvPr>
            <p:ph type="body" sz="quarter" idx="10"/>
          </p:nvPr>
        </p:nvSpPr>
        <p:spPr>
          <a:xfrm>
            <a:off x="1019440" y="1062024"/>
            <a:ext cx="10307279" cy="4798947"/>
          </a:xfrm>
          <a:ln>
            <a:solidFill>
              <a:srgbClr val="00B0F0"/>
            </a:solidFill>
          </a:ln>
        </p:spPr>
        <p:style>
          <a:lnRef idx="2">
            <a:schemeClr val="accent2"/>
          </a:lnRef>
          <a:fillRef idx="1">
            <a:schemeClr val="lt1"/>
          </a:fillRef>
          <a:effectRef idx="0">
            <a:schemeClr val="accent2"/>
          </a:effectRef>
          <a:fontRef idx="minor">
            <a:schemeClr val="dk1"/>
          </a:fontRef>
        </p:style>
        <p:txBody>
          <a:bodyPr anchor="t"/>
          <a:lstStyle/>
          <a:p>
            <a:r>
              <a:rPr lang="en-US" dirty="0"/>
              <a:t> </a:t>
            </a:r>
          </a:p>
          <a:p>
            <a:r>
              <a:rPr lang="en-US" dirty="0"/>
              <a:t>    </a:t>
            </a:r>
            <a:r>
              <a:rPr lang="en-US" sz="3200" dirty="0">
                <a:solidFill>
                  <a:schemeClr val="tx1"/>
                </a:solidFill>
              </a:rPr>
              <a:t>about this </a:t>
            </a:r>
            <a:r>
              <a:rPr lang="en-US" sz="3200" dirty="0">
                <a:solidFill>
                  <a:srgbClr val="00B0F0"/>
                </a:solidFill>
              </a:rPr>
              <a:t>course:</a:t>
            </a:r>
            <a:r>
              <a:rPr lang="en-US" sz="3200" dirty="0"/>
              <a:t> </a:t>
            </a:r>
          </a:p>
          <a:p>
            <a:endParaRPr lang="en-US" dirty="0"/>
          </a:p>
          <a:p>
            <a:endParaRPr lang="en-US" dirty="0"/>
          </a:p>
        </p:txBody>
      </p:sp>
      <p:sp>
        <p:nvSpPr>
          <p:cNvPr id="15" name="Oval 14">
            <a:extLst>
              <a:ext uri="{FF2B5EF4-FFF2-40B4-BE49-F238E27FC236}">
                <a16:creationId xmlns:a16="http://schemas.microsoft.com/office/drawing/2014/main" id="{0D9F4C7B-55AA-2E40-85B4-5408F9F26482}"/>
              </a:ext>
            </a:extLst>
          </p:cNvPr>
          <p:cNvSpPr/>
          <p:nvPr/>
        </p:nvSpPr>
        <p:spPr>
          <a:xfrm>
            <a:off x="8307573" y="1094924"/>
            <a:ext cx="3005472" cy="25949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400"/>
          </a:p>
        </p:txBody>
      </p:sp>
      <p:sp>
        <p:nvSpPr>
          <p:cNvPr id="16" name="Freeform 125">
            <a:extLst>
              <a:ext uri="{FF2B5EF4-FFF2-40B4-BE49-F238E27FC236}">
                <a16:creationId xmlns:a16="http://schemas.microsoft.com/office/drawing/2014/main" id="{E25389C9-0030-6B42-AB19-5E1D8541D58B}"/>
              </a:ext>
            </a:extLst>
          </p:cNvPr>
          <p:cNvSpPr>
            <a:spLocks noEditPoints="1"/>
          </p:cNvSpPr>
          <p:nvPr/>
        </p:nvSpPr>
        <p:spPr bwMode="auto">
          <a:xfrm>
            <a:off x="9009369" y="1817747"/>
            <a:ext cx="1755732" cy="1377803"/>
          </a:xfrm>
          <a:custGeom>
            <a:avLst/>
            <a:gdLst>
              <a:gd name="T0" fmla="*/ 608 w 3754"/>
              <a:gd name="T1" fmla="*/ 0 h 3412"/>
              <a:gd name="T2" fmla="*/ 924 w 3754"/>
              <a:gd name="T3" fmla="*/ 393 h 3412"/>
              <a:gd name="T4" fmla="*/ 3754 w 3754"/>
              <a:gd name="T5" fmla="*/ 128 h 3412"/>
              <a:gd name="T6" fmla="*/ 1992 w 3754"/>
              <a:gd name="T7" fmla="*/ 1726 h 3412"/>
              <a:gd name="T8" fmla="*/ 1531 w 3754"/>
              <a:gd name="T9" fmla="*/ 1505 h 3412"/>
              <a:gd name="T10" fmla="*/ 1531 w 3754"/>
              <a:gd name="T11" fmla="*/ 1049 h 3412"/>
              <a:gd name="T12" fmla="*/ 1034 w 3754"/>
              <a:gd name="T13" fmla="*/ 894 h 3412"/>
              <a:gd name="T14" fmla="*/ 1033 w 3754"/>
              <a:gd name="T15" fmla="*/ 1906 h 3412"/>
              <a:gd name="T16" fmla="*/ 1034 w 3754"/>
              <a:gd name="T17" fmla="*/ 3202 h 3412"/>
              <a:gd name="T18" fmla="*/ 816 w 3754"/>
              <a:gd name="T19" fmla="*/ 3412 h 3412"/>
              <a:gd name="T20" fmla="*/ 691 w 3754"/>
              <a:gd name="T21" fmla="*/ 1985 h 3412"/>
              <a:gd name="T22" fmla="*/ 647 w 3754"/>
              <a:gd name="T23" fmla="*/ 3204 h 3412"/>
              <a:gd name="T24" fmla="*/ 425 w 3754"/>
              <a:gd name="T25" fmla="*/ 3412 h 3412"/>
              <a:gd name="T26" fmla="*/ 305 w 3754"/>
              <a:gd name="T27" fmla="*/ 1129 h 3412"/>
              <a:gd name="T28" fmla="*/ 249 w 3754"/>
              <a:gd name="T29" fmla="*/ 1121 h 3412"/>
              <a:gd name="T30" fmla="*/ 88 w 3754"/>
              <a:gd name="T31" fmla="*/ 1986 h 3412"/>
              <a:gd name="T32" fmla="*/ 7 w 3754"/>
              <a:gd name="T33" fmla="*/ 926 h 3412"/>
              <a:gd name="T34" fmla="*/ 386 w 3754"/>
              <a:gd name="T35" fmla="*/ 627 h 3412"/>
              <a:gd name="T36" fmla="*/ 746 w 3754"/>
              <a:gd name="T37" fmla="*/ 626 h 3412"/>
              <a:gd name="T38" fmla="*/ 813 w 3754"/>
              <a:gd name="T39" fmla="*/ 627 h 3412"/>
              <a:gd name="T40" fmla="*/ 1354 w 3754"/>
              <a:gd name="T41" fmla="*/ 733 h 3412"/>
              <a:gd name="T42" fmla="*/ 1531 w 3754"/>
              <a:gd name="T43" fmla="*/ 128 h 3412"/>
              <a:gd name="T44" fmla="*/ 3754 w 3754"/>
              <a:gd name="T45" fmla="*/ 128 h 3412"/>
              <a:gd name="T46" fmla="*/ 672 w 3754"/>
              <a:gd name="T47" fmla="*/ 773 h 3412"/>
              <a:gd name="T48" fmla="*/ 748 w 3754"/>
              <a:gd name="T49" fmla="*/ 660 h 3412"/>
              <a:gd name="T50" fmla="*/ 601 w 3754"/>
              <a:gd name="T51" fmla="*/ 660 h 3412"/>
              <a:gd name="T52" fmla="*/ 675 w 3754"/>
              <a:gd name="T53" fmla="*/ 823 h 3412"/>
              <a:gd name="T54" fmla="*/ 675 w 3754"/>
              <a:gd name="T55" fmla="*/ 1396 h 3412"/>
              <a:gd name="T56" fmla="*/ 3631 w 3754"/>
              <a:gd name="T57" fmla="*/ 107 h 3412"/>
              <a:gd name="T58" fmla="*/ 1633 w 3754"/>
              <a:gd name="T59" fmla="*/ 627 h 3412"/>
              <a:gd name="T60" fmla="*/ 1786 w 3754"/>
              <a:gd name="T61" fmla="*/ 767 h 3412"/>
              <a:gd name="T62" fmla="*/ 1786 w 3754"/>
              <a:gd name="T63" fmla="*/ 634 h 3412"/>
              <a:gd name="T64" fmla="*/ 2390 w 3754"/>
              <a:gd name="T65" fmla="*/ 255 h 3412"/>
              <a:gd name="T66" fmla="*/ 2289 w 3754"/>
              <a:gd name="T67" fmla="*/ 475 h 3412"/>
              <a:gd name="T68" fmla="*/ 2176 w 3754"/>
              <a:gd name="T69" fmla="*/ 634 h 3412"/>
              <a:gd name="T70" fmla="*/ 2316 w 3754"/>
              <a:gd name="T71" fmla="*/ 927 h 3412"/>
              <a:gd name="T72" fmla="*/ 1987 w 3754"/>
              <a:gd name="T73" fmla="*/ 1056 h 3412"/>
              <a:gd name="T74" fmla="*/ 2316 w 3754"/>
              <a:gd name="T75" fmla="*/ 1219 h 3412"/>
              <a:gd name="T76" fmla="*/ 1756 w 3754"/>
              <a:gd name="T77" fmla="*/ 1224 h 3412"/>
              <a:gd name="T78" fmla="*/ 1769 w 3754"/>
              <a:gd name="T79" fmla="*/ 1126 h 3412"/>
              <a:gd name="T80" fmla="*/ 1633 w 3754"/>
              <a:gd name="T81" fmla="*/ 1226 h 3412"/>
              <a:gd name="T82" fmla="*/ 1654 w 3754"/>
              <a:gd name="T83" fmla="*/ 1624 h 3412"/>
              <a:gd name="T84" fmla="*/ 3652 w 3754"/>
              <a:gd name="T85" fmla="*/ 1603 h 3412"/>
              <a:gd name="T86" fmla="*/ 2639 w 3754"/>
              <a:gd name="T87" fmla="*/ 783 h 3412"/>
              <a:gd name="T88" fmla="*/ 3170 w 3754"/>
              <a:gd name="T89" fmla="*/ 481 h 3412"/>
              <a:gd name="T90" fmla="*/ 3170 w 3754"/>
              <a:gd name="T91" fmla="*/ 131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4" h="3412">
                <a:moveTo>
                  <a:pt x="386" y="340"/>
                </a:moveTo>
                <a:cubicBezTo>
                  <a:pt x="356" y="205"/>
                  <a:pt x="439" y="61"/>
                  <a:pt x="571" y="17"/>
                </a:cubicBezTo>
                <a:cubicBezTo>
                  <a:pt x="584" y="12"/>
                  <a:pt x="596" y="6"/>
                  <a:pt x="608" y="0"/>
                </a:cubicBezTo>
                <a:cubicBezTo>
                  <a:pt x="644" y="0"/>
                  <a:pt x="680" y="0"/>
                  <a:pt x="716" y="0"/>
                </a:cubicBezTo>
                <a:cubicBezTo>
                  <a:pt x="757" y="21"/>
                  <a:pt x="804" y="36"/>
                  <a:pt x="840" y="64"/>
                </a:cubicBezTo>
                <a:cubicBezTo>
                  <a:pt x="942" y="143"/>
                  <a:pt x="973" y="276"/>
                  <a:pt x="924" y="393"/>
                </a:cubicBezTo>
                <a:cubicBezTo>
                  <a:pt x="876" y="507"/>
                  <a:pt x="759" y="576"/>
                  <a:pt x="634" y="565"/>
                </a:cubicBezTo>
                <a:cubicBezTo>
                  <a:pt x="516" y="554"/>
                  <a:pt x="413" y="461"/>
                  <a:pt x="386" y="340"/>
                </a:cubicBezTo>
                <a:close/>
                <a:moveTo>
                  <a:pt x="3754" y="128"/>
                </a:moveTo>
                <a:cubicBezTo>
                  <a:pt x="3754" y="1603"/>
                  <a:pt x="3754" y="1603"/>
                  <a:pt x="3754" y="1603"/>
                </a:cubicBezTo>
                <a:cubicBezTo>
                  <a:pt x="3754" y="1671"/>
                  <a:pt x="3699" y="1726"/>
                  <a:pt x="3631" y="1726"/>
                </a:cubicBezTo>
                <a:cubicBezTo>
                  <a:pt x="1992" y="1726"/>
                  <a:pt x="1992" y="1726"/>
                  <a:pt x="1992" y="1726"/>
                </a:cubicBezTo>
                <a:cubicBezTo>
                  <a:pt x="1654" y="1726"/>
                  <a:pt x="1654" y="1726"/>
                  <a:pt x="1654" y="1726"/>
                </a:cubicBezTo>
                <a:cubicBezTo>
                  <a:pt x="1586" y="1726"/>
                  <a:pt x="1531" y="1671"/>
                  <a:pt x="1531" y="1603"/>
                </a:cubicBezTo>
                <a:cubicBezTo>
                  <a:pt x="1531" y="1505"/>
                  <a:pt x="1531" y="1505"/>
                  <a:pt x="1531" y="1505"/>
                </a:cubicBezTo>
                <a:cubicBezTo>
                  <a:pt x="1531" y="1465"/>
                  <a:pt x="1531" y="1465"/>
                  <a:pt x="1531" y="1465"/>
                </a:cubicBezTo>
                <a:cubicBezTo>
                  <a:pt x="1531" y="1287"/>
                  <a:pt x="1531" y="1287"/>
                  <a:pt x="1531" y="1287"/>
                </a:cubicBezTo>
                <a:cubicBezTo>
                  <a:pt x="1531" y="1049"/>
                  <a:pt x="1531" y="1049"/>
                  <a:pt x="1531" y="1049"/>
                </a:cubicBezTo>
                <a:cubicBezTo>
                  <a:pt x="1394" y="1005"/>
                  <a:pt x="1258" y="961"/>
                  <a:pt x="1122" y="916"/>
                </a:cubicBezTo>
                <a:cubicBezTo>
                  <a:pt x="1075" y="901"/>
                  <a:pt x="1075" y="901"/>
                  <a:pt x="1075" y="901"/>
                </a:cubicBezTo>
                <a:cubicBezTo>
                  <a:pt x="1034" y="894"/>
                  <a:pt x="1034" y="894"/>
                  <a:pt x="1034" y="894"/>
                </a:cubicBezTo>
                <a:cubicBezTo>
                  <a:pt x="1034" y="1066"/>
                  <a:pt x="1034" y="1066"/>
                  <a:pt x="1034" y="1066"/>
                </a:cubicBezTo>
                <a:cubicBezTo>
                  <a:pt x="1034" y="1066"/>
                  <a:pt x="1033" y="1066"/>
                  <a:pt x="1033" y="1066"/>
                </a:cubicBezTo>
                <a:cubicBezTo>
                  <a:pt x="1033" y="1906"/>
                  <a:pt x="1033" y="1906"/>
                  <a:pt x="1033" y="1906"/>
                </a:cubicBezTo>
                <a:cubicBezTo>
                  <a:pt x="1033" y="2290"/>
                  <a:pt x="1033" y="2290"/>
                  <a:pt x="1033" y="2290"/>
                </a:cubicBezTo>
                <a:cubicBezTo>
                  <a:pt x="1033" y="2530"/>
                  <a:pt x="1034" y="2770"/>
                  <a:pt x="1034" y="3010"/>
                </a:cubicBezTo>
                <a:cubicBezTo>
                  <a:pt x="1034" y="3074"/>
                  <a:pt x="1034" y="3138"/>
                  <a:pt x="1034" y="3202"/>
                </a:cubicBezTo>
                <a:cubicBezTo>
                  <a:pt x="1034" y="3290"/>
                  <a:pt x="1011" y="3358"/>
                  <a:pt x="935" y="3396"/>
                </a:cubicBezTo>
                <a:cubicBezTo>
                  <a:pt x="924" y="3402"/>
                  <a:pt x="912" y="3407"/>
                  <a:pt x="899" y="3412"/>
                </a:cubicBezTo>
                <a:cubicBezTo>
                  <a:pt x="871" y="3412"/>
                  <a:pt x="844" y="3412"/>
                  <a:pt x="816" y="3412"/>
                </a:cubicBezTo>
                <a:cubicBezTo>
                  <a:pt x="718" y="3377"/>
                  <a:pt x="689" y="3305"/>
                  <a:pt x="690" y="3204"/>
                </a:cubicBezTo>
                <a:cubicBezTo>
                  <a:pt x="693" y="2815"/>
                  <a:pt x="691" y="2425"/>
                  <a:pt x="691" y="2036"/>
                </a:cubicBezTo>
                <a:cubicBezTo>
                  <a:pt x="691" y="2019"/>
                  <a:pt x="691" y="2003"/>
                  <a:pt x="691" y="1985"/>
                </a:cubicBezTo>
                <a:cubicBezTo>
                  <a:pt x="674" y="1985"/>
                  <a:pt x="661" y="1985"/>
                  <a:pt x="645" y="1985"/>
                </a:cubicBezTo>
                <a:cubicBezTo>
                  <a:pt x="645" y="2003"/>
                  <a:pt x="645" y="2018"/>
                  <a:pt x="645" y="2034"/>
                </a:cubicBezTo>
                <a:cubicBezTo>
                  <a:pt x="645" y="2424"/>
                  <a:pt x="644" y="2814"/>
                  <a:pt x="647" y="3204"/>
                </a:cubicBezTo>
                <a:cubicBezTo>
                  <a:pt x="647" y="3295"/>
                  <a:pt x="621" y="3361"/>
                  <a:pt x="542" y="3397"/>
                </a:cubicBezTo>
                <a:cubicBezTo>
                  <a:pt x="532" y="3403"/>
                  <a:pt x="521" y="3408"/>
                  <a:pt x="508" y="3412"/>
                </a:cubicBezTo>
                <a:cubicBezTo>
                  <a:pt x="480" y="3412"/>
                  <a:pt x="452" y="3412"/>
                  <a:pt x="425" y="3412"/>
                </a:cubicBezTo>
                <a:cubicBezTo>
                  <a:pt x="372" y="3388"/>
                  <a:pt x="325" y="3358"/>
                  <a:pt x="312" y="3296"/>
                </a:cubicBezTo>
                <a:cubicBezTo>
                  <a:pt x="306" y="3266"/>
                  <a:pt x="305" y="3235"/>
                  <a:pt x="305" y="3205"/>
                </a:cubicBezTo>
                <a:cubicBezTo>
                  <a:pt x="305" y="2513"/>
                  <a:pt x="305" y="1821"/>
                  <a:pt x="305" y="1129"/>
                </a:cubicBezTo>
                <a:cubicBezTo>
                  <a:pt x="305" y="1111"/>
                  <a:pt x="305" y="1094"/>
                  <a:pt x="305" y="1074"/>
                </a:cubicBezTo>
                <a:cubicBezTo>
                  <a:pt x="284" y="1074"/>
                  <a:pt x="269" y="1074"/>
                  <a:pt x="249" y="1074"/>
                </a:cubicBezTo>
                <a:cubicBezTo>
                  <a:pt x="249" y="1092"/>
                  <a:pt x="249" y="1106"/>
                  <a:pt x="249" y="1121"/>
                </a:cubicBezTo>
                <a:cubicBezTo>
                  <a:pt x="249" y="1353"/>
                  <a:pt x="249" y="1585"/>
                  <a:pt x="249" y="1816"/>
                </a:cubicBezTo>
                <a:cubicBezTo>
                  <a:pt x="249" y="1835"/>
                  <a:pt x="250" y="1855"/>
                  <a:pt x="248" y="1874"/>
                </a:cubicBezTo>
                <a:cubicBezTo>
                  <a:pt x="239" y="1960"/>
                  <a:pt x="172" y="2006"/>
                  <a:pt x="88" y="1986"/>
                </a:cubicBezTo>
                <a:cubicBezTo>
                  <a:pt x="44" y="1976"/>
                  <a:pt x="21" y="1942"/>
                  <a:pt x="0" y="1906"/>
                </a:cubicBezTo>
                <a:cubicBezTo>
                  <a:pt x="0" y="1584"/>
                  <a:pt x="0" y="1262"/>
                  <a:pt x="0" y="941"/>
                </a:cubicBezTo>
                <a:cubicBezTo>
                  <a:pt x="3" y="936"/>
                  <a:pt x="6" y="931"/>
                  <a:pt x="7" y="926"/>
                </a:cubicBezTo>
                <a:cubicBezTo>
                  <a:pt x="11" y="909"/>
                  <a:pt x="16" y="893"/>
                  <a:pt x="22" y="878"/>
                </a:cubicBezTo>
                <a:cubicBezTo>
                  <a:pt x="76" y="720"/>
                  <a:pt x="202" y="629"/>
                  <a:pt x="378" y="627"/>
                </a:cubicBezTo>
                <a:cubicBezTo>
                  <a:pt x="380" y="627"/>
                  <a:pt x="383" y="627"/>
                  <a:pt x="386" y="627"/>
                </a:cubicBezTo>
                <a:cubicBezTo>
                  <a:pt x="446" y="627"/>
                  <a:pt x="632" y="626"/>
                  <a:pt x="742" y="626"/>
                </a:cubicBezTo>
                <a:cubicBezTo>
                  <a:pt x="742" y="626"/>
                  <a:pt x="742" y="626"/>
                  <a:pt x="742" y="626"/>
                </a:cubicBezTo>
                <a:cubicBezTo>
                  <a:pt x="743" y="626"/>
                  <a:pt x="744" y="626"/>
                  <a:pt x="746" y="626"/>
                </a:cubicBezTo>
                <a:cubicBezTo>
                  <a:pt x="776" y="626"/>
                  <a:pt x="800" y="626"/>
                  <a:pt x="813" y="626"/>
                </a:cubicBezTo>
                <a:cubicBezTo>
                  <a:pt x="813" y="626"/>
                  <a:pt x="813" y="626"/>
                  <a:pt x="813" y="626"/>
                </a:cubicBezTo>
                <a:cubicBezTo>
                  <a:pt x="813" y="627"/>
                  <a:pt x="813" y="627"/>
                  <a:pt x="813" y="627"/>
                </a:cubicBezTo>
                <a:cubicBezTo>
                  <a:pt x="851" y="627"/>
                  <a:pt x="888" y="627"/>
                  <a:pt x="925" y="628"/>
                </a:cubicBezTo>
                <a:cubicBezTo>
                  <a:pt x="978" y="623"/>
                  <a:pt x="1033" y="629"/>
                  <a:pt x="1089" y="647"/>
                </a:cubicBezTo>
                <a:cubicBezTo>
                  <a:pt x="1177" y="675"/>
                  <a:pt x="1265" y="704"/>
                  <a:pt x="1354" y="733"/>
                </a:cubicBezTo>
                <a:cubicBezTo>
                  <a:pt x="1413" y="752"/>
                  <a:pt x="1472" y="771"/>
                  <a:pt x="1531" y="790"/>
                </a:cubicBezTo>
                <a:cubicBezTo>
                  <a:pt x="1531" y="627"/>
                  <a:pt x="1531" y="627"/>
                  <a:pt x="1531" y="627"/>
                </a:cubicBezTo>
                <a:cubicBezTo>
                  <a:pt x="1531" y="128"/>
                  <a:pt x="1531" y="128"/>
                  <a:pt x="1531" y="128"/>
                </a:cubicBezTo>
                <a:cubicBezTo>
                  <a:pt x="1531" y="60"/>
                  <a:pt x="1586" y="5"/>
                  <a:pt x="1654" y="5"/>
                </a:cubicBezTo>
                <a:cubicBezTo>
                  <a:pt x="3631" y="5"/>
                  <a:pt x="3631" y="5"/>
                  <a:pt x="3631" y="5"/>
                </a:cubicBezTo>
                <a:cubicBezTo>
                  <a:pt x="3699" y="5"/>
                  <a:pt x="3754" y="60"/>
                  <a:pt x="3754" y="128"/>
                </a:cubicBezTo>
                <a:close/>
                <a:moveTo>
                  <a:pt x="601" y="660"/>
                </a:moveTo>
                <a:cubicBezTo>
                  <a:pt x="645" y="773"/>
                  <a:pt x="645" y="773"/>
                  <a:pt x="645" y="773"/>
                </a:cubicBezTo>
                <a:cubicBezTo>
                  <a:pt x="672" y="773"/>
                  <a:pt x="672" y="773"/>
                  <a:pt x="672" y="773"/>
                </a:cubicBezTo>
                <a:cubicBezTo>
                  <a:pt x="677" y="773"/>
                  <a:pt x="677" y="773"/>
                  <a:pt x="677" y="773"/>
                </a:cubicBezTo>
                <a:cubicBezTo>
                  <a:pt x="704" y="773"/>
                  <a:pt x="704" y="773"/>
                  <a:pt x="704" y="773"/>
                </a:cubicBezTo>
                <a:cubicBezTo>
                  <a:pt x="748" y="660"/>
                  <a:pt x="748" y="660"/>
                  <a:pt x="748" y="660"/>
                </a:cubicBezTo>
                <a:cubicBezTo>
                  <a:pt x="677" y="660"/>
                  <a:pt x="677" y="660"/>
                  <a:pt x="677" y="660"/>
                </a:cubicBezTo>
                <a:cubicBezTo>
                  <a:pt x="672" y="660"/>
                  <a:pt x="672" y="660"/>
                  <a:pt x="672" y="660"/>
                </a:cubicBezTo>
                <a:lnTo>
                  <a:pt x="601" y="660"/>
                </a:lnTo>
                <a:close/>
                <a:moveTo>
                  <a:pt x="755" y="1331"/>
                </a:moveTo>
                <a:cubicBezTo>
                  <a:pt x="704" y="823"/>
                  <a:pt x="704" y="823"/>
                  <a:pt x="704" y="823"/>
                </a:cubicBezTo>
                <a:cubicBezTo>
                  <a:pt x="675" y="823"/>
                  <a:pt x="675" y="823"/>
                  <a:pt x="675" y="823"/>
                </a:cubicBezTo>
                <a:cubicBezTo>
                  <a:pt x="645" y="823"/>
                  <a:pt x="645" y="823"/>
                  <a:pt x="645" y="823"/>
                </a:cubicBezTo>
                <a:cubicBezTo>
                  <a:pt x="595" y="1331"/>
                  <a:pt x="595" y="1331"/>
                  <a:pt x="595" y="1331"/>
                </a:cubicBezTo>
                <a:cubicBezTo>
                  <a:pt x="675" y="1396"/>
                  <a:pt x="675" y="1396"/>
                  <a:pt x="675" y="1396"/>
                </a:cubicBezTo>
                <a:lnTo>
                  <a:pt x="755" y="1331"/>
                </a:lnTo>
                <a:close/>
                <a:moveTo>
                  <a:pt x="3652" y="128"/>
                </a:moveTo>
                <a:cubicBezTo>
                  <a:pt x="3652" y="117"/>
                  <a:pt x="3642" y="107"/>
                  <a:pt x="3631" y="107"/>
                </a:cubicBezTo>
                <a:cubicBezTo>
                  <a:pt x="1654" y="107"/>
                  <a:pt x="1654" y="107"/>
                  <a:pt x="1654" y="107"/>
                </a:cubicBezTo>
                <a:cubicBezTo>
                  <a:pt x="1642" y="107"/>
                  <a:pt x="1633" y="117"/>
                  <a:pt x="1633" y="128"/>
                </a:cubicBezTo>
                <a:cubicBezTo>
                  <a:pt x="1633" y="627"/>
                  <a:pt x="1633" y="627"/>
                  <a:pt x="1633" y="627"/>
                </a:cubicBezTo>
                <a:cubicBezTo>
                  <a:pt x="1633" y="823"/>
                  <a:pt x="1633" y="823"/>
                  <a:pt x="1633" y="823"/>
                </a:cubicBezTo>
                <a:cubicBezTo>
                  <a:pt x="1684" y="840"/>
                  <a:pt x="1735" y="856"/>
                  <a:pt x="1786" y="873"/>
                </a:cubicBezTo>
                <a:cubicBezTo>
                  <a:pt x="1786" y="767"/>
                  <a:pt x="1786" y="767"/>
                  <a:pt x="1786" y="767"/>
                </a:cubicBezTo>
                <a:cubicBezTo>
                  <a:pt x="2025" y="767"/>
                  <a:pt x="2025" y="767"/>
                  <a:pt x="2025" y="767"/>
                </a:cubicBezTo>
                <a:cubicBezTo>
                  <a:pt x="2119" y="634"/>
                  <a:pt x="2119" y="634"/>
                  <a:pt x="2119" y="634"/>
                </a:cubicBezTo>
                <a:cubicBezTo>
                  <a:pt x="1786" y="634"/>
                  <a:pt x="1786" y="634"/>
                  <a:pt x="1786" y="634"/>
                </a:cubicBezTo>
                <a:cubicBezTo>
                  <a:pt x="1786" y="475"/>
                  <a:pt x="1786" y="475"/>
                  <a:pt x="1786" y="475"/>
                </a:cubicBezTo>
                <a:cubicBezTo>
                  <a:pt x="2233" y="475"/>
                  <a:pt x="2233" y="475"/>
                  <a:pt x="2233" y="475"/>
                </a:cubicBezTo>
                <a:cubicBezTo>
                  <a:pt x="2390" y="255"/>
                  <a:pt x="2390" y="255"/>
                  <a:pt x="2390" y="255"/>
                </a:cubicBezTo>
                <a:cubicBezTo>
                  <a:pt x="2394" y="248"/>
                  <a:pt x="2406" y="249"/>
                  <a:pt x="2416" y="256"/>
                </a:cubicBezTo>
                <a:cubicBezTo>
                  <a:pt x="2427" y="264"/>
                  <a:pt x="2431" y="275"/>
                  <a:pt x="2427" y="281"/>
                </a:cubicBezTo>
                <a:cubicBezTo>
                  <a:pt x="2289" y="475"/>
                  <a:pt x="2289" y="475"/>
                  <a:pt x="2289" y="475"/>
                </a:cubicBezTo>
                <a:cubicBezTo>
                  <a:pt x="2316" y="475"/>
                  <a:pt x="2316" y="475"/>
                  <a:pt x="2316" y="475"/>
                </a:cubicBezTo>
                <a:cubicBezTo>
                  <a:pt x="2316" y="634"/>
                  <a:pt x="2316" y="634"/>
                  <a:pt x="2316" y="634"/>
                </a:cubicBezTo>
                <a:cubicBezTo>
                  <a:pt x="2176" y="634"/>
                  <a:pt x="2176" y="634"/>
                  <a:pt x="2176" y="634"/>
                </a:cubicBezTo>
                <a:cubicBezTo>
                  <a:pt x="2081" y="767"/>
                  <a:pt x="2081" y="767"/>
                  <a:pt x="2081" y="767"/>
                </a:cubicBezTo>
                <a:cubicBezTo>
                  <a:pt x="2316" y="767"/>
                  <a:pt x="2316" y="767"/>
                  <a:pt x="2316" y="767"/>
                </a:cubicBezTo>
                <a:cubicBezTo>
                  <a:pt x="2316" y="927"/>
                  <a:pt x="2316" y="927"/>
                  <a:pt x="2316" y="927"/>
                </a:cubicBezTo>
                <a:cubicBezTo>
                  <a:pt x="1967" y="927"/>
                  <a:pt x="1967" y="927"/>
                  <a:pt x="1967" y="927"/>
                </a:cubicBezTo>
                <a:cubicBezTo>
                  <a:pt x="1957" y="941"/>
                  <a:pt x="1957" y="941"/>
                  <a:pt x="1957" y="941"/>
                </a:cubicBezTo>
                <a:cubicBezTo>
                  <a:pt x="1987" y="969"/>
                  <a:pt x="1998" y="1011"/>
                  <a:pt x="1987" y="1056"/>
                </a:cubicBezTo>
                <a:cubicBezTo>
                  <a:pt x="1986" y="1058"/>
                  <a:pt x="1986" y="1059"/>
                  <a:pt x="1986" y="1060"/>
                </a:cubicBezTo>
                <a:cubicBezTo>
                  <a:pt x="2316" y="1060"/>
                  <a:pt x="2316" y="1060"/>
                  <a:pt x="2316" y="1060"/>
                </a:cubicBezTo>
                <a:cubicBezTo>
                  <a:pt x="2316" y="1219"/>
                  <a:pt x="2316" y="1219"/>
                  <a:pt x="2316" y="1219"/>
                </a:cubicBezTo>
                <a:cubicBezTo>
                  <a:pt x="1786" y="1219"/>
                  <a:pt x="1786" y="1219"/>
                  <a:pt x="1786" y="1219"/>
                </a:cubicBezTo>
                <a:cubicBezTo>
                  <a:pt x="1786" y="1182"/>
                  <a:pt x="1786" y="1182"/>
                  <a:pt x="1786" y="1182"/>
                </a:cubicBezTo>
                <a:cubicBezTo>
                  <a:pt x="1756" y="1224"/>
                  <a:pt x="1756" y="1224"/>
                  <a:pt x="1756" y="1224"/>
                </a:cubicBezTo>
                <a:cubicBezTo>
                  <a:pt x="1751" y="1230"/>
                  <a:pt x="1739" y="1229"/>
                  <a:pt x="1729" y="1222"/>
                </a:cubicBezTo>
                <a:cubicBezTo>
                  <a:pt x="1719" y="1215"/>
                  <a:pt x="1714" y="1203"/>
                  <a:pt x="1718" y="1197"/>
                </a:cubicBezTo>
                <a:cubicBezTo>
                  <a:pt x="1769" y="1126"/>
                  <a:pt x="1769" y="1126"/>
                  <a:pt x="1769" y="1126"/>
                </a:cubicBezTo>
                <a:cubicBezTo>
                  <a:pt x="1742" y="1117"/>
                  <a:pt x="1714" y="1109"/>
                  <a:pt x="1687" y="1100"/>
                </a:cubicBezTo>
                <a:cubicBezTo>
                  <a:pt x="1669" y="1094"/>
                  <a:pt x="1651" y="1088"/>
                  <a:pt x="1633" y="1082"/>
                </a:cubicBezTo>
                <a:cubicBezTo>
                  <a:pt x="1633" y="1226"/>
                  <a:pt x="1633" y="1226"/>
                  <a:pt x="1633" y="1226"/>
                </a:cubicBezTo>
                <a:cubicBezTo>
                  <a:pt x="1633" y="1505"/>
                  <a:pt x="1633" y="1505"/>
                  <a:pt x="1633" y="1505"/>
                </a:cubicBezTo>
                <a:cubicBezTo>
                  <a:pt x="1633" y="1603"/>
                  <a:pt x="1633" y="1603"/>
                  <a:pt x="1633" y="1603"/>
                </a:cubicBezTo>
                <a:cubicBezTo>
                  <a:pt x="1633" y="1615"/>
                  <a:pt x="1642" y="1624"/>
                  <a:pt x="1654" y="1624"/>
                </a:cubicBezTo>
                <a:cubicBezTo>
                  <a:pt x="2039" y="1624"/>
                  <a:pt x="2039" y="1624"/>
                  <a:pt x="2039" y="1624"/>
                </a:cubicBezTo>
                <a:cubicBezTo>
                  <a:pt x="3631" y="1624"/>
                  <a:pt x="3631" y="1624"/>
                  <a:pt x="3631" y="1624"/>
                </a:cubicBezTo>
                <a:cubicBezTo>
                  <a:pt x="3642" y="1624"/>
                  <a:pt x="3652" y="1615"/>
                  <a:pt x="3652" y="1603"/>
                </a:cubicBezTo>
                <a:lnTo>
                  <a:pt x="3652" y="128"/>
                </a:lnTo>
                <a:close/>
                <a:moveTo>
                  <a:pt x="3053" y="368"/>
                </a:moveTo>
                <a:cubicBezTo>
                  <a:pt x="2824" y="368"/>
                  <a:pt x="2639" y="554"/>
                  <a:pt x="2639" y="783"/>
                </a:cubicBezTo>
                <a:cubicBezTo>
                  <a:pt x="3053" y="783"/>
                  <a:pt x="3053" y="783"/>
                  <a:pt x="3053" y="783"/>
                </a:cubicBezTo>
                <a:lnTo>
                  <a:pt x="3053" y="368"/>
                </a:lnTo>
                <a:close/>
                <a:moveTo>
                  <a:pt x="3170" y="481"/>
                </a:moveTo>
                <a:cubicBezTo>
                  <a:pt x="3170" y="896"/>
                  <a:pt x="3170" y="896"/>
                  <a:pt x="3170" y="896"/>
                </a:cubicBezTo>
                <a:cubicBezTo>
                  <a:pt x="2755" y="896"/>
                  <a:pt x="2755" y="896"/>
                  <a:pt x="2755" y="896"/>
                </a:cubicBezTo>
                <a:cubicBezTo>
                  <a:pt x="2755" y="1125"/>
                  <a:pt x="2941" y="1310"/>
                  <a:pt x="3170" y="1310"/>
                </a:cubicBezTo>
                <a:cubicBezTo>
                  <a:pt x="3399" y="1310"/>
                  <a:pt x="3584" y="1125"/>
                  <a:pt x="3584" y="896"/>
                </a:cubicBezTo>
                <a:cubicBezTo>
                  <a:pt x="3584" y="667"/>
                  <a:pt x="3399" y="481"/>
                  <a:pt x="3170" y="481"/>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 name="TextBox 1">
            <a:extLst>
              <a:ext uri="{FF2B5EF4-FFF2-40B4-BE49-F238E27FC236}">
                <a16:creationId xmlns:a16="http://schemas.microsoft.com/office/drawing/2014/main" id="{80410D8D-E76C-2843-9D7B-3FF9B2DA4E77}"/>
              </a:ext>
            </a:extLst>
          </p:cNvPr>
          <p:cNvSpPr txBox="1"/>
          <p:nvPr/>
        </p:nvSpPr>
        <p:spPr>
          <a:xfrm>
            <a:off x="1292637" y="2139590"/>
            <a:ext cx="6741740" cy="3656386"/>
          </a:xfrm>
          <a:prstGeom prst="rect">
            <a:avLst/>
          </a:prstGeom>
          <a:noFill/>
        </p:spPr>
        <p:txBody>
          <a:bodyPr wrap="square" rtlCol="0">
            <a:spAutoFit/>
          </a:bodyPr>
          <a:lstStyle/>
          <a:p>
            <a:r>
              <a:rPr lang="en-US" sz="1930" dirty="0"/>
              <a:t>Goal: Educate stakeholders on the role of surgery as a gateway to persistent opioid use.</a:t>
            </a:r>
          </a:p>
          <a:p>
            <a:endParaRPr lang="en-US" sz="1930" dirty="0"/>
          </a:p>
          <a:p>
            <a:r>
              <a:rPr lang="en-US" sz="1930" dirty="0"/>
              <a:t>Means: Seven modules to promote understanding how and why surgery may lead to opioid use disorder.</a:t>
            </a:r>
          </a:p>
          <a:p>
            <a:endParaRPr lang="en-US" sz="1930" dirty="0"/>
          </a:p>
          <a:p>
            <a:r>
              <a:rPr lang="en-US" sz="1930" dirty="0"/>
              <a:t>Outcomes: </a:t>
            </a:r>
          </a:p>
          <a:p>
            <a:pPr marL="457178" indent="-457178">
              <a:buFont typeface="+mj-lt"/>
              <a:buAutoNum type="arabicPeriod"/>
            </a:pPr>
            <a:r>
              <a:rPr lang="en-US" sz="1930" dirty="0"/>
              <a:t>Providers will be able to educate patients about their options for surgical pain management.</a:t>
            </a:r>
          </a:p>
          <a:p>
            <a:pPr marL="457178" indent="-457178">
              <a:buFont typeface="+mj-lt"/>
              <a:buAutoNum type="arabicPeriod"/>
            </a:pPr>
            <a:r>
              <a:rPr lang="en-US" sz="1930" dirty="0"/>
              <a:t>Advocate for safe and effective opioid-free pain treatment and follow-up.  </a:t>
            </a:r>
          </a:p>
          <a:p>
            <a:pPr marL="457178" indent="-457178">
              <a:buFont typeface="+mj-lt"/>
              <a:buAutoNum type="arabicPeriod"/>
            </a:pPr>
            <a:r>
              <a:rPr lang="en-US" sz="1930" dirty="0"/>
              <a:t>Achieve prevention of opioid use disorder.</a:t>
            </a:r>
            <a:endParaRPr lang="en-US" sz="1930" dirty="0">
              <a:solidFill>
                <a:schemeClr val="accent1">
                  <a:lumMod val="50000"/>
                </a:schemeClr>
              </a:solidFill>
            </a:endParaRPr>
          </a:p>
        </p:txBody>
      </p:sp>
    </p:spTree>
    <p:extLst>
      <p:ext uri="{BB962C8B-B14F-4D97-AF65-F5344CB8AC3E}">
        <p14:creationId xmlns:p14="http://schemas.microsoft.com/office/powerpoint/2010/main" val="297883567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358220" y="97111"/>
            <a:ext cx="11458144" cy="1018548"/>
          </a:xfrm>
        </p:spPr>
        <p:txBody>
          <a:bodyPr anchor="t">
            <a:normAutofit fontScale="90000"/>
          </a:bodyPr>
          <a:lstStyle/>
          <a:p>
            <a:br>
              <a:rPr lang="en-US" sz="3600" i="1" dirty="0">
                <a:solidFill>
                  <a:schemeClr val="accent1">
                    <a:lumMod val="75000"/>
                  </a:schemeClr>
                </a:solidFill>
              </a:rPr>
            </a:br>
            <a:r>
              <a:rPr lang="en-US" sz="3600" b="1" i="1" dirty="0">
                <a:solidFill>
                  <a:srgbClr val="00B0F0"/>
                </a:solidFill>
              </a:rPr>
              <a:t>Conclusions: </a:t>
            </a:r>
            <a:r>
              <a:rPr lang="en-US" sz="3600" i="1" dirty="0">
                <a:solidFill>
                  <a:schemeClr val="accent1">
                    <a:lumMod val="75000"/>
                  </a:schemeClr>
                </a:solidFill>
              </a:rPr>
              <a:t>Opioid Induced Hyperalgesia </a:t>
            </a:r>
            <a:endParaRPr lang="en-US" sz="3600" i="1" dirty="0">
              <a:solidFill>
                <a:srgbClr val="00B0F0"/>
              </a:solidFill>
            </a:endParaRPr>
          </a:p>
        </p:txBody>
      </p:sp>
      <p:sp>
        <p:nvSpPr>
          <p:cNvPr id="5" name="Content Placeholder 4">
            <a:extLst>
              <a:ext uri="{FF2B5EF4-FFF2-40B4-BE49-F238E27FC236}">
                <a16:creationId xmlns:a16="http://schemas.microsoft.com/office/drawing/2014/main" id="{5E53E19A-A382-5242-AE93-00F25C7C8F55}"/>
              </a:ext>
            </a:extLst>
          </p:cNvPr>
          <p:cNvSpPr>
            <a:spLocks noGrp="1"/>
          </p:cNvSpPr>
          <p:nvPr>
            <p:ph idx="1"/>
          </p:nvPr>
        </p:nvSpPr>
        <p:spPr>
          <a:xfrm>
            <a:off x="358220" y="1197203"/>
            <a:ext cx="11623248" cy="5307291"/>
          </a:xfrm>
        </p:spPr>
        <p:txBody>
          <a:bodyPr>
            <a:normAutofit lnSpcReduction="10000"/>
          </a:bodyPr>
          <a:lstStyle/>
          <a:p>
            <a:pPr marL="0" indent="0">
              <a:buNone/>
            </a:pPr>
            <a:endParaRPr lang="en-US" i="1" dirty="0"/>
          </a:p>
          <a:p>
            <a:r>
              <a:rPr lang="en-US" b="1" i="1" dirty="0">
                <a:solidFill>
                  <a:schemeClr val="accent1">
                    <a:lumMod val="75000"/>
                  </a:schemeClr>
                </a:solidFill>
              </a:rPr>
              <a:t>First discussed 150 years ago….</a:t>
            </a:r>
          </a:p>
          <a:p>
            <a:pPr marL="0" indent="0">
              <a:buNone/>
            </a:pPr>
            <a:endParaRPr lang="en-US" i="1" dirty="0">
              <a:solidFill>
                <a:schemeClr val="accent1">
                  <a:lumMod val="75000"/>
                </a:schemeClr>
              </a:solidFill>
            </a:endParaRPr>
          </a:p>
          <a:p>
            <a:pPr fontAlgn="base"/>
            <a:r>
              <a:rPr lang="en-US" dirty="0">
                <a:solidFill>
                  <a:schemeClr val="accent1">
                    <a:lumMod val="75000"/>
                  </a:schemeClr>
                </a:solidFill>
              </a:rPr>
              <a:t>Poorly understood paradox </a:t>
            </a:r>
          </a:p>
          <a:p>
            <a:pPr fontAlgn="base"/>
            <a:r>
              <a:rPr lang="en-US" dirty="0">
                <a:solidFill>
                  <a:schemeClr val="accent1">
                    <a:lumMod val="75000"/>
                  </a:schemeClr>
                </a:solidFill>
              </a:rPr>
              <a:t>Physicians need options for treatment</a:t>
            </a:r>
          </a:p>
          <a:p>
            <a:pPr fontAlgn="base"/>
            <a:endParaRPr lang="en-US" dirty="0">
              <a:solidFill>
                <a:schemeClr val="accent1">
                  <a:lumMod val="75000"/>
                </a:schemeClr>
              </a:solidFill>
            </a:endParaRPr>
          </a:p>
          <a:p>
            <a:pPr fontAlgn="base"/>
            <a:r>
              <a:rPr lang="en-US" b="1" i="1" dirty="0">
                <a:solidFill>
                  <a:schemeClr val="accent1">
                    <a:lumMod val="75000"/>
                  </a:schemeClr>
                </a:solidFill>
              </a:rPr>
              <a:t>Best Option:  Prevention </a:t>
            </a:r>
          </a:p>
          <a:p>
            <a:pPr lvl="1" fontAlgn="base"/>
            <a:r>
              <a:rPr lang="en-US" dirty="0">
                <a:solidFill>
                  <a:schemeClr val="accent1">
                    <a:lumMod val="75000"/>
                  </a:schemeClr>
                </a:solidFill>
              </a:rPr>
              <a:t>Perioperative</a:t>
            </a:r>
          </a:p>
          <a:p>
            <a:pPr lvl="1" fontAlgn="base"/>
            <a:r>
              <a:rPr lang="en-US" dirty="0">
                <a:solidFill>
                  <a:schemeClr val="accent1">
                    <a:lumMod val="75000"/>
                  </a:schemeClr>
                </a:solidFill>
              </a:rPr>
              <a:t>Postoperative Transition of care to Multimodal / non-opioid pain management within 5 days, 3 days optimal. </a:t>
            </a:r>
          </a:p>
          <a:p>
            <a:pPr marL="0" indent="0">
              <a:buNone/>
            </a:pPr>
            <a:br>
              <a:rPr lang="en-US" dirty="0">
                <a:solidFill>
                  <a:schemeClr val="accent1">
                    <a:lumMod val="75000"/>
                  </a:schemeClr>
                </a:solidFill>
              </a:rPr>
            </a:br>
            <a:endParaRPr lang="en-US" i="1" dirty="0">
              <a:solidFill>
                <a:schemeClr val="accent1">
                  <a:lumMod val="75000"/>
                </a:schemeClr>
              </a:solidFill>
            </a:endParaRPr>
          </a:p>
          <a:p>
            <a:endParaRPr lang="en-US" i="1" dirty="0"/>
          </a:p>
        </p:txBody>
      </p:sp>
    </p:spTree>
    <p:extLst>
      <p:ext uri="{BB962C8B-B14F-4D97-AF65-F5344CB8AC3E}">
        <p14:creationId xmlns:p14="http://schemas.microsoft.com/office/powerpoint/2010/main" val="125688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5A675-1758-1C41-A8D4-311241345F77}"/>
              </a:ext>
            </a:extLst>
          </p:cNvPr>
          <p:cNvSpPr>
            <a:spLocks noGrp="1"/>
          </p:cNvSpPr>
          <p:nvPr>
            <p:ph type="title"/>
          </p:nvPr>
        </p:nvSpPr>
        <p:spPr>
          <a:xfrm>
            <a:off x="515815" y="657498"/>
            <a:ext cx="4943119" cy="3644537"/>
          </a:xfrm>
          <a:noFill/>
        </p:spPr>
        <p:txBody>
          <a:bodyPr vert="horz" lIns="91440" tIns="45720" rIns="91440" bIns="45720" rtlCol="0" anchor="b">
            <a:normAutofit/>
          </a:bodyPr>
          <a:lstStyle/>
          <a:p>
            <a:r>
              <a:rPr lang="en-US" sz="3400" dirty="0">
                <a:solidFill>
                  <a:schemeClr val="bg1"/>
                </a:solidFill>
              </a:rPr>
              <a:t>‘New paradigm in analgesia management’</a:t>
            </a:r>
            <a:br>
              <a:rPr lang="en-US" sz="3400">
                <a:solidFill>
                  <a:schemeClr val="bg1"/>
                </a:solidFill>
              </a:rPr>
            </a:br>
            <a:r>
              <a:rPr lang="en-US" sz="3400">
                <a:solidFill>
                  <a:schemeClr val="bg1"/>
                </a:solidFill>
              </a:rPr>
              <a:t> </a:t>
            </a:r>
            <a:br>
              <a:rPr lang="en-US" sz="3400" dirty="0">
                <a:solidFill>
                  <a:schemeClr val="bg1"/>
                </a:solidFill>
              </a:rPr>
            </a:br>
            <a:br>
              <a:rPr lang="en-US" sz="3400" dirty="0">
                <a:solidFill>
                  <a:schemeClr val="bg1"/>
                </a:solidFill>
              </a:rPr>
            </a:br>
            <a:r>
              <a:rPr lang="en-US" sz="1300" dirty="0" err="1">
                <a:solidFill>
                  <a:schemeClr val="bg1"/>
                </a:solidFill>
              </a:rPr>
              <a:t>Perioper</a:t>
            </a:r>
            <a:r>
              <a:rPr lang="en-US" sz="1300" dirty="0">
                <a:solidFill>
                  <a:schemeClr val="bg1"/>
                </a:solidFill>
              </a:rPr>
              <a:t> Med 2018 Jul 3;7:16</a:t>
            </a:r>
          </a:p>
        </p:txBody>
      </p:sp>
      <p:pic>
        <p:nvPicPr>
          <p:cNvPr id="5" name="Content Placeholder 4" descr="Chart, funnel chart&#10;&#10;Description automatically generated">
            <a:extLst>
              <a:ext uri="{FF2B5EF4-FFF2-40B4-BE49-F238E27FC236}">
                <a16:creationId xmlns:a16="http://schemas.microsoft.com/office/drawing/2014/main" id="{95F54A1F-B5FC-E143-90C1-6EEF73A1B9A5}"/>
              </a:ext>
            </a:extLst>
          </p:cNvPr>
          <p:cNvPicPr>
            <a:picLocks noGrp="1" noChangeAspect="1"/>
          </p:cNvPicPr>
          <p:nvPr>
            <p:ph idx="1"/>
          </p:nvPr>
        </p:nvPicPr>
        <p:blipFill rotWithShape="1">
          <a:blip r:embed="rId2"/>
          <a:srcRect r="4526"/>
          <a:stretch/>
        </p:blipFill>
        <p:spPr>
          <a:xfrm>
            <a:off x="5580185" y="10"/>
            <a:ext cx="6611815" cy="6857990"/>
          </a:xfrm>
          <a:prstGeom prst="rect">
            <a:avLst/>
          </a:prstGeom>
        </p:spPr>
      </p:pic>
    </p:spTree>
    <p:extLst>
      <p:ext uri="{BB962C8B-B14F-4D97-AF65-F5344CB8AC3E}">
        <p14:creationId xmlns:p14="http://schemas.microsoft.com/office/powerpoint/2010/main" val="129791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 b="4065"/>
          <a:stretch/>
        </p:blipFill>
        <p:spPr>
          <a:xfrm>
            <a:off x="1200923"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2" name="TextBox 1">
            <a:extLst>
              <a:ext uri="{FF2B5EF4-FFF2-40B4-BE49-F238E27FC236}">
                <a16:creationId xmlns:a16="http://schemas.microsoft.com/office/drawing/2014/main" id="{2E47842A-BE4C-C849-942F-3472BA458A0A}"/>
              </a:ext>
            </a:extLst>
          </p:cNvPr>
          <p:cNvSpPr txBox="1"/>
          <p:nvPr/>
        </p:nvSpPr>
        <p:spPr>
          <a:xfrm>
            <a:off x="6833287" y="4677033"/>
            <a:ext cx="4330785" cy="369332"/>
          </a:xfrm>
          <a:prstGeom prst="rect">
            <a:avLst/>
          </a:prstGeom>
          <a:noFill/>
        </p:spPr>
        <p:txBody>
          <a:bodyPr wrap="square" rtlCol="0">
            <a:spAutoFit/>
          </a:bodyPr>
          <a:lstStyle/>
          <a:p>
            <a:r>
              <a:rPr lang="en-US" b="1" dirty="0">
                <a:solidFill>
                  <a:schemeClr val="bg1"/>
                </a:solidFill>
              </a:rPr>
              <a:t>Rear Admiral Grace Murray Hopper, USN</a:t>
            </a:r>
          </a:p>
        </p:txBody>
      </p:sp>
    </p:spTree>
    <p:extLst>
      <p:ext uri="{BB962C8B-B14F-4D97-AF65-F5344CB8AC3E}">
        <p14:creationId xmlns:p14="http://schemas.microsoft.com/office/powerpoint/2010/main" val="21933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975A78-4003-48A0-AE86-14EF06715C4C}"/>
              </a:ext>
            </a:extLst>
          </p:cNvPr>
          <p:cNvPicPr>
            <a:picLocks noChangeAspect="1"/>
          </p:cNvPicPr>
          <p:nvPr/>
        </p:nvPicPr>
        <p:blipFill rotWithShape="1">
          <a:blip r:embed="rId2"/>
          <a:srcRect t="2495" r="23298" b="659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C4A0C95-4381-2148-A84B-536C422C479A}"/>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4800" dirty="0">
                <a:solidFill>
                  <a:srgbClr val="00B0F0"/>
                </a:solidFill>
                <a:latin typeface="+mj-lt"/>
                <a:ea typeface="+mj-ea"/>
                <a:cs typeface="+mj-cs"/>
              </a:rPr>
              <a:t>DISCUSSION</a:t>
            </a:r>
          </a:p>
          <a:p>
            <a:pPr>
              <a:lnSpc>
                <a:spcPct val="90000"/>
              </a:lnSpc>
              <a:spcBef>
                <a:spcPct val="0"/>
              </a:spcBef>
              <a:spcAft>
                <a:spcPts val="800"/>
              </a:spcAft>
            </a:pPr>
            <a:endParaRPr lang="en-US" sz="4800" dirty="0">
              <a:latin typeface="+mj-lt"/>
              <a:ea typeface="+mj-ea"/>
              <a:cs typeface="+mj-cs"/>
            </a:endParaRPr>
          </a:p>
          <a:p>
            <a:pPr>
              <a:lnSpc>
                <a:spcPct val="90000"/>
              </a:lnSpc>
              <a:spcBef>
                <a:spcPct val="0"/>
              </a:spcBef>
              <a:spcAft>
                <a:spcPts val="800"/>
              </a:spcAft>
            </a:pPr>
            <a:r>
              <a:rPr lang="en-US" sz="4800" dirty="0">
                <a:latin typeface="+mj-lt"/>
                <a:ea typeface="+mj-ea"/>
                <a:cs typeface="+mj-cs"/>
              </a:rPr>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86824"/>
      </p:ext>
    </p:extLst>
  </p:cSld>
  <p:clrMapOvr>
    <a:masterClrMapping/>
  </p:clrMapOvr>
  <p:transition spd="slow" advClick="0"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4247-A8E2-8347-99CA-5BAE41DF8107}"/>
              </a:ext>
            </a:extLst>
          </p:cNvPr>
          <p:cNvSpPr>
            <a:spLocks noGrp="1"/>
          </p:cNvSpPr>
          <p:nvPr>
            <p:ph type="title"/>
          </p:nvPr>
        </p:nvSpPr>
        <p:spPr>
          <a:xfrm>
            <a:off x="518475" y="355698"/>
            <a:ext cx="10515600" cy="549275"/>
          </a:xfrm>
        </p:spPr>
        <p:txBody>
          <a:bodyPr>
            <a:normAutofit fontScale="90000"/>
          </a:bodyPr>
          <a:lstStyle/>
          <a:p>
            <a:r>
              <a:rPr lang="en-US" dirty="0">
                <a:solidFill>
                  <a:srgbClr val="00B0F0"/>
                </a:solidFill>
              </a:rPr>
              <a:t>References:</a:t>
            </a:r>
          </a:p>
        </p:txBody>
      </p:sp>
      <p:sp>
        <p:nvSpPr>
          <p:cNvPr id="3" name="Content Placeholder 2">
            <a:extLst>
              <a:ext uri="{FF2B5EF4-FFF2-40B4-BE49-F238E27FC236}">
                <a16:creationId xmlns:a16="http://schemas.microsoft.com/office/drawing/2014/main" id="{D8811000-6757-FE4B-BD22-86EBE5579452}"/>
              </a:ext>
            </a:extLst>
          </p:cNvPr>
          <p:cNvSpPr>
            <a:spLocks noGrp="1"/>
          </p:cNvSpPr>
          <p:nvPr>
            <p:ph idx="1"/>
          </p:nvPr>
        </p:nvSpPr>
        <p:spPr>
          <a:xfrm>
            <a:off x="518475" y="1300899"/>
            <a:ext cx="11378152" cy="5373278"/>
          </a:xfrm>
        </p:spPr>
        <p:txBody>
          <a:bodyPr>
            <a:normAutofit fontScale="85000" lnSpcReduction="20000"/>
          </a:bodyPr>
          <a:lstStyle/>
          <a:p>
            <a:pPr fontAlgn="base">
              <a:buAutoNum type="arabicPeriod"/>
            </a:pPr>
            <a:r>
              <a:rPr lang="en-US" sz="1600" dirty="0" err="1">
                <a:solidFill>
                  <a:schemeClr val="bg2">
                    <a:lumMod val="25000"/>
                  </a:schemeClr>
                </a:solidFill>
              </a:rPr>
              <a:t>Merskey</a:t>
            </a:r>
            <a:r>
              <a:rPr lang="en-US" sz="1600" dirty="0">
                <a:solidFill>
                  <a:schemeClr val="bg2">
                    <a:lumMod val="25000"/>
                  </a:schemeClr>
                </a:solidFill>
              </a:rPr>
              <a:t> H. </a:t>
            </a:r>
            <a:r>
              <a:rPr lang="en-US" sz="1600" dirty="0" err="1">
                <a:solidFill>
                  <a:schemeClr val="bg2">
                    <a:lumMod val="25000"/>
                  </a:schemeClr>
                </a:solidFill>
              </a:rPr>
              <a:t>Bogduk</a:t>
            </a:r>
            <a:r>
              <a:rPr lang="en-US" sz="1600" dirty="0">
                <a:solidFill>
                  <a:schemeClr val="bg2">
                    <a:lumMod val="25000"/>
                  </a:schemeClr>
                </a:solidFill>
              </a:rPr>
              <a:t> N, Part III: Pain Terms, A Current List with Definitions and Notes on Usage Classification of Chronic Pain, Second Edition, IASP Task Force on Taxonomy. Seattle: IASP Press; 1994: 209–214</a:t>
            </a:r>
          </a:p>
          <a:p>
            <a:pPr fontAlgn="base">
              <a:buAutoNum type="arabicPeriod"/>
            </a:pPr>
            <a:r>
              <a:rPr lang="en-US" sz="1600" dirty="0" err="1">
                <a:solidFill>
                  <a:schemeClr val="bg2">
                    <a:lumMod val="25000"/>
                  </a:schemeClr>
                </a:solidFill>
              </a:rPr>
              <a:t>Albutt</a:t>
            </a:r>
            <a:r>
              <a:rPr lang="en-US" sz="1600" dirty="0">
                <a:solidFill>
                  <a:schemeClr val="bg2">
                    <a:lumMod val="25000"/>
                  </a:schemeClr>
                </a:solidFill>
              </a:rPr>
              <a:t> C. On the abuse of hypodermic injections of morphia. </a:t>
            </a:r>
            <a:r>
              <a:rPr lang="en-US" sz="1600" i="1" dirty="0">
                <a:solidFill>
                  <a:schemeClr val="bg2">
                    <a:lumMod val="25000"/>
                  </a:schemeClr>
                </a:solidFill>
              </a:rPr>
              <a:t>Practitioner </a:t>
            </a:r>
            <a:r>
              <a:rPr lang="en-US" sz="1600" dirty="0">
                <a:solidFill>
                  <a:schemeClr val="bg2">
                    <a:lumMod val="25000"/>
                  </a:schemeClr>
                </a:solidFill>
              </a:rPr>
              <a:t>1870; 5: 327 – 31</a:t>
            </a:r>
          </a:p>
          <a:p>
            <a:pPr fontAlgn="base">
              <a:buAutoNum type="arabicPeriod"/>
            </a:pPr>
            <a:r>
              <a:rPr lang="en-US" sz="1600" dirty="0">
                <a:solidFill>
                  <a:schemeClr val="bg2">
                    <a:lumMod val="25000"/>
                  </a:schemeClr>
                </a:solidFill>
              </a:rPr>
              <a:t>Compton P, </a:t>
            </a:r>
            <a:r>
              <a:rPr lang="en-US" sz="1600" dirty="0" err="1">
                <a:solidFill>
                  <a:schemeClr val="bg2">
                    <a:lumMod val="25000"/>
                  </a:schemeClr>
                </a:solidFill>
              </a:rPr>
              <a:t>Charuvastra</a:t>
            </a:r>
            <a:r>
              <a:rPr lang="en-US" sz="1600" dirty="0">
                <a:solidFill>
                  <a:schemeClr val="bg2">
                    <a:lumMod val="25000"/>
                  </a:schemeClr>
                </a:solidFill>
              </a:rPr>
              <a:t> VC, Ling W. Pain intolerance in opioid-maintained former opiate addicts: Effect of long-acting maintenance agent. </a:t>
            </a:r>
            <a:r>
              <a:rPr lang="en-US" sz="1600" i="1" dirty="0">
                <a:solidFill>
                  <a:schemeClr val="bg2">
                    <a:lumMod val="25000"/>
                  </a:schemeClr>
                </a:solidFill>
              </a:rPr>
              <a:t>Drug Alcohol Depend</a:t>
            </a:r>
            <a:r>
              <a:rPr lang="en-US" sz="1600" dirty="0">
                <a:solidFill>
                  <a:schemeClr val="bg2">
                    <a:lumMod val="25000"/>
                  </a:schemeClr>
                </a:solidFill>
              </a:rPr>
              <a:t> 2001; 6: 139 – 46.</a:t>
            </a:r>
          </a:p>
          <a:p>
            <a:pPr fontAlgn="base">
              <a:buAutoNum type="arabicPeriod"/>
            </a:pPr>
            <a:r>
              <a:rPr lang="en-US" sz="1600" dirty="0">
                <a:solidFill>
                  <a:schemeClr val="bg2">
                    <a:lumMod val="25000"/>
                  </a:schemeClr>
                </a:solidFill>
              </a:rPr>
              <a:t>Lee M et al.  A comprehensive review of opioid-induced hyperalgesia. </a:t>
            </a:r>
            <a:r>
              <a:rPr lang="en-US" sz="1600" i="1" dirty="0">
                <a:solidFill>
                  <a:schemeClr val="bg2">
                    <a:lumMod val="25000"/>
                  </a:schemeClr>
                </a:solidFill>
              </a:rPr>
              <a:t>Pain Physician</a:t>
            </a:r>
            <a:r>
              <a:rPr lang="en-US" sz="1600" dirty="0">
                <a:solidFill>
                  <a:schemeClr val="bg2">
                    <a:lumMod val="25000"/>
                  </a:schemeClr>
                </a:solidFill>
              </a:rPr>
              <a:t> 2011; 14: 145 – 61.</a:t>
            </a:r>
          </a:p>
          <a:p>
            <a:pPr fontAlgn="base">
              <a:buAutoNum type="arabicPeriod"/>
            </a:pPr>
            <a:r>
              <a:rPr lang="en-US" sz="1600" dirty="0">
                <a:solidFill>
                  <a:schemeClr val="bg2">
                    <a:lumMod val="25000"/>
                  </a:schemeClr>
                </a:solidFill>
              </a:rPr>
              <a:t>Chu L,  Angst MS, Clark D et al.  Opioid-induced hyperalgesia in humans; Molecular mechanisms and clinical considerations. </a:t>
            </a:r>
            <a:r>
              <a:rPr lang="en-US" sz="1600" i="1" dirty="0">
                <a:solidFill>
                  <a:schemeClr val="bg2">
                    <a:lumMod val="25000"/>
                  </a:schemeClr>
                </a:solidFill>
              </a:rPr>
              <a:t>Clin J Pain</a:t>
            </a:r>
            <a:r>
              <a:rPr lang="en-US" sz="1600" dirty="0">
                <a:solidFill>
                  <a:schemeClr val="bg2">
                    <a:lumMod val="25000"/>
                  </a:schemeClr>
                </a:solidFill>
              </a:rPr>
              <a:t> 2008; 24: 479 – 96.</a:t>
            </a:r>
          </a:p>
          <a:p>
            <a:pPr fontAlgn="base">
              <a:buAutoNum type="arabicPeriod"/>
            </a:pPr>
            <a:r>
              <a:rPr lang="en-US" sz="1600" dirty="0" err="1">
                <a:solidFill>
                  <a:schemeClr val="bg2">
                    <a:lumMod val="25000"/>
                  </a:schemeClr>
                </a:solidFill>
              </a:rPr>
              <a:t>Ramasubbu</a:t>
            </a:r>
            <a:r>
              <a:rPr lang="en-US" sz="1600" dirty="0">
                <a:solidFill>
                  <a:schemeClr val="bg2">
                    <a:lumMod val="25000"/>
                  </a:schemeClr>
                </a:solidFill>
              </a:rPr>
              <a:t> C, Gupta A. Pharmacological treatment of Opioid-induced Hyperalgesia: A review of the Evidence. </a:t>
            </a:r>
            <a:r>
              <a:rPr lang="en-US" sz="1600" i="1" dirty="0">
                <a:solidFill>
                  <a:schemeClr val="bg2">
                    <a:lumMod val="25000"/>
                  </a:schemeClr>
                </a:solidFill>
              </a:rPr>
              <a:t>J Pain Palliative Care </a:t>
            </a:r>
            <a:r>
              <a:rPr lang="en-US" sz="1600" i="1" dirty="0" err="1">
                <a:solidFill>
                  <a:schemeClr val="bg2">
                    <a:lumMod val="25000"/>
                  </a:schemeClr>
                </a:solidFill>
              </a:rPr>
              <a:t>Pharmcother</a:t>
            </a:r>
            <a:r>
              <a:rPr lang="en-US" sz="1600" dirty="0">
                <a:solidFill>
                  <a:schemeClr val="bg2">
                    <a:lumMod val="25000"/>
                  </a:schemeClr>
                </a:solidFill>
              </a:rPr>
              <a:t> 2011; 25: 219 – 30.</a:t>
            </a:r>
          </a:p>
          <a:p>
            <a:pPr fontAlgn="base">
              <a:buAutoNum type="arabicPeriod"/>
            </a:pPr>
            <a:r>
              <a:rPr lang="en-US" sz="1600" dirty="0" err="1">
                <a:solidFill>
                  <a:schemeClr val="bg2">
                    <a:lumMod val="25000"/>
                  </a:schemeClr>
                </a:solidFill>
              </a:rPr>
              <a:t>Mercandante</a:t>
            </a:r>
            <a:r>
              <a:rPr lang="en-US" sz="1600" dirty="0">
                <a:solidFill>
                  <a:schemeClr val="bg2">
                    <a:lumMod val="25000"/>
                  </a:schemeClr>
                </a:solidFill>
              </a:rPr>
              <a:t> S, Arcuri E, Hyperalgesia and opioid switching. </a:t>
            </a:r>
            <a:r>
              <a:rPr lang="en-US" sz="1600" i="1" dirty="0">
                <a:solidFill>
                  <a:schemeClr val="bg2">
                    <a:lumMod val="25000"/>
                  </a:schemeClr>
                </a:solidFill>
              </a:rPr>
              <a:t>Am J Hospice Palliative Med</a:t>
            </a:r>
            <a:r>
              <a:rPr lang="en-US" sz="1600" dirty="0">
                <a:solidFill>
                  <a:schemeClr val="bg2">
                    <a:lumMod val="25000"/>
                  </a:schemeClr>
                </a:solidFill>
              </a:rPr>
              <a:t> 2005; 22: 291 – 4.</a:t>
            </a:r>
          </a:p>
          <a:p>
            <a:pPr fontAlgn="base">
              <a:buAutoNum type="arabicPeriod"/>
            </a:pPr>
            <a:r>
              <a:rPr lang="en-US" sz="1600" dirty="0">
                <a:solidFill>
                  <a:schemeClr val="bg2">
                    <a:lumMod val="25000"/>
                  </a:schemeClr>
                </a:solidFill>
              </a:rPr>
              <a:t>Berna C, Kulich R, </a:t>
            </a:r>
            <a:r>
              <a:rPr lang="en-US" sz="1600" dirty="0" err="1">
                <a:solidFill>
                  <a:schemeClr val="bg2">
                    <a:lumMod val="25000"/>
                  </a:schemeClr>
                </a:solidFill>
              </a:rPr>
              <a:t>Rathmell</a:t>
            </a:r>
            <a:r>
              <a:rPr lang="en-US" sz="1600" dirty="0">
                <a:solidFill>
                  <a:schemeClr val="bg2">
                    <a:lumMod val="25000"/>
                  </a:schemeClr>
                </a:solidFill>
              </a:rPr>
              <a:t> JP et al.  Tapering long-term opioid therapy in chronic noncancer pain: Evidence and recommendations for everyday practice. </a:t>
            </a:r>
            <a:r>
              <a:rPr lang="en-US" sz="1600" i="1" dirty="0">
                <a:solidFill>
                  <a:schemeClr val="bg2">
                    <a:lumMod val="25000"/>
                  </a:schemeClr>
                </a:solidFill>
              </a:rPr>
              <a:t>Mayo Clin Proc</a:t>
            </a:r>
            <a:r>
              <a:rPr lang="en-US" sz="1600" dirty="0">
                <a:solidFill>
                  <a:schemeClr val="bg2">
                    <a:lumMod val="25000"/>
                  </a:schemeClr>
                </a:solidFill>
              </a:rPr>
              <a:t> 2015; 90: 828 – 42.</a:t>
            </a:r>
          </a:p>
          <a:p>
            <a:pPr fontAlgn="base">
              <a:buAutoNum type="arabicPeriod"/>
            </a:pPr>
            <a:r>
              <a:rPr lang="en-US" sz="1600" dirty="0">
                <a:solidFill>
                  <a:schemeClr val="bg2">
                    <a:lumMod val="25000"/>
                  </a:schemeClr>
                </a:solidFill>
              </a:rPr>
              <a:t>Eisenberg E, Suzan E et al.  Opioid-induced hyperalgesia (OIH): A real clinical problem or just an experimental phenomenon? </a:t>
            </a:r>
            <a:r>
              <a:rPr lang="en-US" sz="1600" i="1" dirty="0">
                <a:solidFill>
                  <a:schemeClr val="bg2">
                    <a:lumMod val="25000"/>
                  </a:schemeClr>
                </a:solidFill>
              </a:rPr>
              <a:t>J Pain Symptom Manage </a:t>
            </a:r>
            <a:r>
              <a:rPr lang="en-US" sz="1600" dirty="0">
                <a:solidFill>
                  <a:schemeClr val="bg2">
                    <a:lumMod val="25000"/>
                  </a:schemeClr>
                </a:solidFill>
              </a:rPr>
              <a:t>2015; 49: 632 – 6.</a:t>
            </a:r>
          </a:p>
          <a:p>
            <a:pPr fontAlgn="base">
              <a:buAutoNum type="arabicPeriod"/>
            </a:pPr>
            <a:r>
              <a:rPr lang="en-US" sz="1600" dirty="0">
                <a:solidFill>
                  <a:schemeClr val="bg2">
                    <a:lumMod val="25000"/>
                  </a:schemeClr>
                </a:solidFill>
              </a:rPr>
              <a:t> Low Y, Clarke CF, Huh BK et al.  Opioid-induce hyperalgesia: A review of epidemiology, mechanisms and management. </a:t>
            </a:r>
            <a:r>
              <a:rPr lang="en-US" sz="1600" i="1" dirty="0">
                <a:solidFill>
                  <a:schemeClr val="bg2">
                    <a:lumMod val="25000"/>
                  </a:schemeClr>
                </a:solidFill>
              </a:rPr>
              <a:t>Singapore Med J </a:t>
            </a:r>
            <a:r>
              <a:rPr lang="en-US" sz="1600" dirty="0">
                <a:solidFill>
                  <a:schemeClr val="bg2">
                    <a:lumMod val="25000"/>
                  </a:schemeClr>
                </a:solidFill>
              </a:rPr>
              <a:t>2012; 53: 357– 60.</a:t>
            </a:r>
          </a:p>
          <a:p>
            <a:pPr fontAlgn="base">
              <a:buAutoNum type="arabicPeriod"/>
            </a:pPr>
            <a:r>
              <a:rPr lang="en-US" sz="1600" dirty="0">
                <a:solidFill>
                  <a:schemeClr val="bg2">
                    <a:lumMod val="25000"/>
                  </a:schemeClr>
                </a:solidFill>
              </a:rPr>
              <a:t> Chu LF, Angst MS, Clark D et al.  The endogenous opioid system is not involved in modulation of opioid-induced hyperalgesia, </a:t>
            </a:r>
            <a:r>
              <a:rPr lang="en-US" sz="1600" i="1" dirty="0">
                <a:solidFill>
                  <a:schemeClr val="bg2">
                    <a:lumMod val="25000"/>
                  </a:schemeClr>
                </a:solidFill>
              </a:rPr>
              <a:t>J Pain </a:t>
            </a:r>
            <a:r>
              <a:rPr lang="en-US" sz="1600" dirty="0">
                <a:solidFill>
                  <a:schemeClr val="bg2">
                    <a:lumMod val="25000"/>
                  </a:schemeClr>
                </a:solidFill>
              </a:rPr>
              <a:t>2011; 12: 108 – 15.</a:t>
            </a:r>
          </a:p>
          <a:p>
            <a:pPr fontAlgn="base">
              <a:buAutoNum type="arabicPeriod"/>
            </a:pPr>
            <a:r>
              <a:rPr lang="en-US" sz="1600" dirty="0">
                <a:solidFill>
                  <a:schemeClr val="bg2">
                    <a:lumMod val="25000"/>
                  </a:schemeClr>
                </a:solidFill>
              </a:rPr>
              <a:t>Yi P, </a:t>
            </a:r>
            <a:r>
              <a:rPr lang="en-US" sz="1600" dirty="0" err="1">
                <a:solidFill>
                  <a:schemeClr val="bg2">
                    <a:lumMod val="25000"/>
                  </a:schemeClr>
                </a:solidFill>
              </a:rPr>
              <a:t>Pryzbylkowski</a:t>
            </a:r>
            <a:r>
              <a:rPr lang="en-US" sz="1600" dirty="0">
                <a:solidFill>
                  <a:schemeClr val="bg2">
                    <a:lumMod val="25000"/>
                  </a:schemeClr>
                </a:solidFill>
              </a:rPr>
              <a:t> P, Opioid Induced Hyperalgesia. </a:t>
            </a:r>
            <a:r>
              <a:rPr lang="en-US" sz="1600" i="1" dirty="0">
                <a:solidFill>
                  <a:schemeClr val="bg2">
                    <a:lumMod val="25000"/>
                  </a:schemeClr>
                </a:solidFill>
              </a:rPr>
              <a:t>Pain Medicine</a:t>
            </a:r>
            <a:r>
              <a:rPr lang="en-US" sz="1600" dirty="0">
                <a:solidFill>
                  <a:schemeClr val="bg2">
                    <a:lumMod val="25000"/>
                  </a:schemeClr>
                </a:solidFill>
              </a:rPr>
              <a:t> 2015; 16: S32 – S36.</a:t>
            </a:r>
          </a:p>
          <a:p>
            <a:pPr fontAlgn="base">
              <a:buAutoNum type="arabicPeriod"/>
            </a:pPr>
            <a:r>
              <a:rPr lang="en-US" sz="1600" dirty="0" err="1">
                <a:solidFill>
                  <a:schemeClr val="bg2">
                    <a:lumMod val="25000"/>
                  </a:schemeClr>
                </a:solidFill>
              </a:rPr>
              <a:t>Sandkühler</a:t>
            </a:r>
            <a:r>
              <a:rPr lang="en-US" sz="1600" dirty="0">
                <a:solidFill>
                  <a:schemeClr val="bg2">
                    <a:lumMod val="25000"/>
                  </a:schemeClr>
                </a:solidFill>
              </a:rPr>
              <a:t> J. Models and mechanisms of hyperalgesia and allodynia. </a:t>
            </a:r>
            <a:r>
              <a:rPr lang="en-US" sz="1600" i="1" dirty="0" err="1">
                <a:solidFill>
                  <a:schemeClr val="bg2">
                    <a:lumMod val="25000"/>
                  </a:schemeClr>
                </a:solidFill>
              </a:rPr>
              <a:t>Physiol</a:t>
            </a:r>
            <a:r>
              <a:rPr lang="en-US" sz="1600" i="1" dirty="0">
                <a:solidFill>
                  <a:schemeClr val="bg2">
                    <a:lumMod val="25000"/>
                  </a:schemeClr>
                </a:solidFill>
              </a:rPr>
              <a:t> Rev</a:t>
            </a:r>
            <a:r>
              <a:rPr lang="en-US" sz="1600" dirty="0">
                <a:solidFill>
                  <a:schemeClr val="bg2">
                    <a:lumMod val="25000"/>
                  </a:schemeClr>
                </a:solidFill>
              </a:rPr>
              <a:t> 2009; 89: 707 – 58.</a:t>
            </a:r>
          </a:p>
          <a:p>
            <a:pPr fontAlgn="base">
              <a:buAutoNum type="arabicPeriod"/>
            </a:pPr>
            <a:r>
              <a:rPr lang="en-US" sz="1600" dirty="0" err="1">
                <a:solidFill>
                  <a:schemeClr val="bg2">
                    <a:lumMod val="25000"/>
                  </a:schemeClr>
                </a:solidFill>
              </a:rPr>
              <a:t>Guignard</a:t>
            </a:r>
            <a:r>
              <a:rPr lang="en-US" sz="1600" dirty="0">
                <a:solidFill>
                  <a:schemeClr val="bg2">
                    <a:lumMod val="25000"/>
                  </a:schemeClr>
                </a:solidFill>
              </a:rPr>
              <a:t> B, </a:t>
            </a:r>
            <a:r>
              <a:rPr lang="en-US" sz="1600" dirty="0" err="1">
                <a:solidFill>
                  <a:schemeClr val="bg2">
                    <a:lumMod val="25000"/>
                  </a:schemeClr>
                </a:solidFill>
              </a:rPr>
              <a:t>Bossard</a:t>
            </a:r>
            <a:r>
              <a:rPr lang="en-US" sz="1600" dirty="0">
                <a:solidFill>
                  <a:schemeClr val="bg2">
                    <a:lumMod val="25000"/>
                  </a:schemeClr>
                </a:solidFill>
              </a:rPr>
              <a:t> AE, </a:t>
            </a:r>
            <a:r>
              <a:rPr lang="en-US" sz="1600" dirty="0" err="1">
                <a:solidFill>
                  <a:schemeClr val="bg2">
                    <a:lumMod val="25000"/>
                  </a:schemeClr>
                </a:solidFill>
              </a:rPr>
              <a:t>Coste</a:t>
            </a:r>
            <a:r>
              <a:rPr lang="en-US" sz="1600" dirty="0">
                <a:solidFill>
                  <a:schemeClr val="bg2">
                    <a:lumMod val="25000"/>
                  </a:schemeClr>
                </a:solidFill>
              </a:rPr>
              <a:t> C et al.  Acute opioid tolerance: Intraoperative remifentanil increases postoperative pain and morphine requirement. </a:t>
            </a:r>
            <a:r>
              <a:rPr lang="en-US" sz="1600" i="1" dirty="0">
                <a:solidFill>
                  <a:schemeClr val="bg2">
                    <a:lumMod val="25000"/>
                  </a:schemeClr>
                </a:solidFill>
              </a:rPr>
              <a:t>Anesthesiology </a:t>
            </a:r>
            <a:r>
              <a:rPr lang="en-US" sz="1600" dirty="0">
                <a:solidFill>
                  <a:schemeClr val="bg2">
                    <a:lumMod val="25000"/>
                  </a:schemeClr>
                </a:solidFill>
              </a:rPr>
              <a:t>2000; 93: 409 – 17.</a:t>
            </a:r>
          </a:p>
          <a:p>
            <a:pPr fontAlgn="base"/>
            <a:endParaRPr lang="en-US" sz="1200" dirty="0">
              <a:solidFill>
                <a:schemeClr val="bg2">
                  <a:lumMod val="25000"/>
                </a:schemeClr>
              </a:solidFill>
            </a:endParaRPr>
          </a:p>
          <a:p>
            <a:pPr fontAlgn="base">
              <a:buAutoNum type="arabicPeriod"/>
            </a:pPr>
            <a:endParaRPr lang="en-US" sz="1200" dirty="0"/>
          </a:p>
        </p:txBody>
      </p:sp>
    </p:spTree>
    <p:extLst>
      <p:ext uri="{BB962C8B-B14F-4D97-AF65-F5344CB8AC3E}">
        <p14:creationId xmlns:p14="http://schemas.microsoft.com/office/powerpoint/2010/main" val="302039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8E32D-B45B-5542-A820-30B78E1F9360}"/>
              </a:ext>
            </a:extLst>
          </p:cNvPr>
          <p:cNvSpPr txBox="1"/>
          <p:nvPr/>
        </p:nvSpPr>
        <p:spPr>
          <a:xfrm>
            <a:off x="594912" y="367229"/>
            <a:ext cx="11002177" cy="748988"/>
          </a:xfrm>
          <a:prstGeom prst="rect">
            <a:avLst/>
          </a:prstGeom>
          <a:noFill/>
        </p:spPr>
        <p:txBody>
          <a:bodyPr wrap="square" rtlCol="0">
            <a:spAutoFit/>
          </a:bodyPr>
          <a:lstStyle/>
          <a:p>
            <a:r>
              <a:rPr lang="en-US" sz="4267" dirty="0">
                <a:solidFill>
                  <a:schemeClr val="accent2"/>
                </a:solidFill>
              </a:rPr>
              <a:t>Review Questions:</a:t>
            </a:r>
          </a:p>
        </p:txBody>
      </p:sp>
      <p:sp>
        <p:nvSpPr>
          <p:cNvPr id="3" name="TextBox 2">
            <a:extLst>
              <a:ext uri="{FF2B5EF4-FFF2-40B4-BE49-F238E27FC236}">
                <a16:creationId xmlns:a16="http://schemas.microsoft.com/office/drawing/2014/main" id="{890C0037-E389-A84F-A9A3-26885C3CC7AE}"/>
              </a:ext>
            </a:extLst>
          </p:cNvPr>
          <p:cNvSpPr txBox="1"/>
          <p:nvPr/>
        </p:nvSpPr>
        <p:spPr>
          <a:xfrm>
            <a:off x="594911" y="1116217"/>
            <a:ext cx="11597089" cy="3842142"/>
          </a:xfrm>
          <a:prstGeom prst="rect">
            <a:avLst/>
          </a:prstGeom>
          <a:noFill/>
        </p:spPr>
        <p:txBody>
          <a:bodyPr wrap="square" rtlCol="0">
            <a:spAutoFit/>
          </a:bodyPr>
          <a:lstStyle/>
          <a:p>
            <a:pPr marL="457189" indent="-457189">
              <a:buAutoNum type="arabicPeriod"/>
            </a:pPr>
            <a:r>
              <a:rPr lang="en-US" sz="1350" dirty="0">
                <a:solidFill>
                  <a:schemeClr val="accent2">
                    <a:lumMod val="50000"/>
                  </a:schemeClr>
                </a:solidFill>
              </a:rPr>
              <a:t>T / F	     Opioid Induced Hyperalgesia was first documented over 150 years ago.</a:t>
            </a:r>
          </a:p>
          <a:p>
            <a:pPr marL="457189" indent="-457189">
              <a:buAutoNum type="arabicPeriod"/>
            </a:pPr>
            <a:r>
              <a:rPr lang="en-US" sz="1350" dirty="0">
                <a:solidFill>
                  <a:schemeClr val="accent2">
                    <a:lumMod val="50000"/>
                  </a:schemeClr>
                </a:solidFill>
              </a:rPr>
              <a:t>T / F	     Opioid Induced Hyperalgesia may be prevented in the opioid naïve surgical population.</a:t>
            </a:r>
          </a:p>
          <a:p>
            <a:pPr marL="457189" indent="-457189">
              <a:buAutoNum type="arabicPeriod"/>
            </a:pPr>
            <a:r>
              <a:rPr lang="en-US" sz="1350" dirty="0">
                <a:solidFill>
                  <a:schemeClr val="accent2">
                    <a:lumMod val="50000"/>
                  </a:schemeClr>
                </a:solidFill>
              </a:rPr>
              <a:t>T / F         Several studies observed a paradoxical increase in pain with increase in opioid dose.</a:t>
            </a:r>
          </a:p>
          <a:p>
            <a:pPr marL="457189" indent="-457189">
              <a:buAutoNum type="arabicPeriod"/>
            </a:pPr>
            <a:r>
              <a:rPr lang="en-US" sz="1350" dirty="0">
                <a:solidFill>
                  <a:schemeClr val="accent2">
                    <a:lumMod val="50000"/>
                  </a:schemeClr>
                </a:solidFill>
              </a:rPr>
              <a:t>T / F         Opioid Induced Hyperalgesia pathways are complex, interconnected, neurobiologically multifactorial, peripheral and central nervous 	   	     system involvement.</a:t>
            </a:r>
          </a:p>
          <a:p>
            <a:pPr marL="457189" indent="-457189">
              <a:buFontTx/>
              <a:buAutoNum type="arabicPeriod"/>
            </a:pPr>
            <a:r>
              <a:rPr lang="en-US" sz="1350" dirty="0">
                <a:solidFill>
                  <a:schemeClr val="accent2">
                    <a:lumMod val="50000"/>
                  </a:schemeClr>
                </a:solidFill>
              </a:rPr>
              <a:t>T / F         Neurobiological systems initially respond to opioids with analgesia, but neuroplasticity induces subsequent enhanced nociception.</a:t>
            </a:r>
          </a:p>
          <a:p>
            <a:pPr marL="457189" indent="-457189">
              <a:buFontTx/>
              <a:buAutoNum type="arabicPeriod"/>
            </a:pPr>
            <a:r>
              <a:rPr lang="en-US" sz="1350" dirty="0">
                <a:solidFill>
                  <a:schemeClr val="accent2">
                    <a:lumMod val="50000"/>
                  </a:schemeClr>
                </a:solidFill>
              </a:rPr>
              <a:t>T / F         Numerous studies observed allodynia and/or thermal hyperalgesia occurring after the administration of heroin , fentanyl , and intrathecal         	     morphine.</a:t>
            </a:r>
          </a:p>
          <a:p>
            <a:pPr marL="457189" indent="-457189">
              <a:buAutoNum type="arabicPeriod"/>
            </a:pPr>
            <a:r>
              <a:rPr lang="en-US" sz="1350" dirty="0">
                <a:solidFill>
                  <a:schemeClr val="accent2">
                    <a:lumMod val="50000"/>
                  </a:schemeClr>
                </a:solidFill>
              </a:rPr>
              <a:t>T / F         Prolonged morphine administration induces neurotoxicity via NMDA receptor mediated apoptotic cell death in the dorsal horn; this NMDA 	      	     mediated mechanism via the central glutaminergic system sensitizes the neurons and may partially explain the development of OIH.</a:t>
            </a:r>
          </a:p>
          <a:p>
            <a:pPr marL="457189" indent="-457189">
              <a:buAutoNum type="arabicPeriod"/>
            </a:pPr>
            <a:r>
              <a:rPr lang="en-US" sz="1350" dirty="0">
                <a:solidFill>
                  <a:schemeClr val="accent2">
                    <a:lumMod val="50000"/>
                  </a:schemeClr>
                </a:solidFill>
              </a:rPr>
              <a:t>T / F         OIH is restricted to the location of injury or disease.</a:t>
            </a:r>
          </a:p>
          <a:p>
            <a:pPr marL="0" lvl="1"/>
            <a:r>
              <a:rPr lang="en-US" sz="1350" dirty="0">
                <a:solidFill>
                  <a:schemeClr val="accent2">
                    <a:lumMod val="50000"/>
                  </a:schemeClr>
                </a:solidFill>
              </a:rPr>
              <a:t>9.         T / F         Allodynia and hyperalgesia occur in tolerance, withdrawal and OIH; is difficult to differentiate; and OIH is considered a separate and distinct 	     	      condition.</a:t>
            </a:r>
          </a:p>
          <a:p>
            <a:pPr fontAlgn="base"/>
            <a:r>
              <a:rPr lang="en-US" sz="1350" dirty="0">
                <a:solidFill>
                  <a:schemeClr val="accent2">
                    <a:lumMod val="50000"/>
                  </a:schemeClr>
                </a:solidFill>
              </a:rPr>
              <a:t>10.       T / F         In the opioid naïve surgical patient, limiting the use of perioperative opioids, and optimal postoperative transition of care to multimodal / non-	      opioid pain management within 3-5 days is optimal. </a:t>
            </a:r>
          </a:p>
          <a:p>
            <a:pPr marL="0" lvl="1"/>
            <a:endParaRPr lang="en-US" sz="1350" dirty="0">
              <a:solidFill>
                <a:schemeClr val="accent2">
                  <a:lumMod val="50000"/>
                </a:schemeClr>
              </a:solidFill>
            </a:endParaRPr>
          </a:p>
          <a:p>
            <a:endParaRPr lang="en-US" sz="1867" dirty="0"/>
          </a:p>
        </p:txBody>
      </p:sp>
      <p:sp>
        <p:nvSpPr>
          <p:cNvPr id="4" name="TextBox 3">
            <a:extLst>
              <a:ext uri="{FF2B5EF4-FFF2-40B4-BE49-F238E27FC236}">
                <a16:creationId xmlns:a16="http://schemas.microsoft.com/office/drawing/2014/main" id="{32FC8DE0-D2AF-5247-BEF0-94B768BF7BFD}"/>
              </a:ext>
            </a:extLst>
          </p:cNvPr>
          <p:cNvSpPr txBox="1"/>
          <p:nvPr/>
        </p:nvSpPr>
        <p:spPr>
          <a:xfrm rot="10800000">
            <a:off x="1021278" y="5838233"/>
            <a:ext cx="10575811" cy="276999"/>
          </a:xfrm>
          <a:prstGeom prst="rect">
            <a:avLst/>
          </a:prstGeom>
          <a:noFill/>
        </p:spPr>
        <p:txBody>
          <a:bodyPr wrap="square" rtlCol="0">
            <a:spAutoFit/>
          </a:bodyPr>
          <a:lstStyle/>
          <a:p>
            <a:r>
              <a:rPr lang="en-US" sz="1200" dirty="0">
                <a:solidFill>
                  <a:schemeClr val="accent2">
                    <a:lumMod val="50000"/>
                  </a:schemeClr>
                </a:solidFill>
              </a:rPr>
              <a:t>Answer Key: 1 –7 ; True.   8:  False: OIH is NOT restricted to the location injury or disease, in fact, is differentiated by generalized  hyperalgesia.  9-10; True.</a:t>
            </a:r>
          </a:p>
        </p:txBody>
      </p:sp>
    </p:spTree>
    <p:extLst>
      <p:ext uri="{BB962C8B-B14F-4D97-AF65-F5344CB8AC3E}">
        <p14:creationId xmlns:p14="http://schemas.microsoft.com/office/powerpoint/2010/main" val="807696220"/>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91633" y="3047770"/>
            <a:ext cx="0" cy="7624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29922" y="2977596"/>
            <a:ext cx="4824085" cy="902683"/>
          </a:xfrm>
          <a:prstGeom prst="rect">
            <a:avLst/>
          </a:prstGeom>
          <a:noFill/>
          <a:ln>
            <a:noFill/>
          </a:ln>
        </p:spPr>
        <p:txBody>
          <a:bodyPr wrap="square" lIns="0" tIns="0" rIns="0" bIns="0" rtlCol="0">
            <a:spAutoFit/>
          </a:bodyPr>
          <a:lstStyle/>
          <a:p>
            <a:r>
              <a:rPr lang="en-US" sz="2933" cap="all" spc="400" dirty="0">
                <a:latin typeface="Myriad Pro Cond" panose="020B0506030403020204" pitchFamily="34" charset="0"/>
                <a:ea typeface="Open Sans Light" panose="020B0306030504020204" pitchFamily="34" charset="0"/>
                <a:cs typeface="Open Sans Light" panose="020B0306030504020204" pitchFamily="34" charset="0"/>
              </a:rPr>
              <a:t>Curriculum</a:t>
            </a:r>
            <a:r>
              <a:rPr lang="en-US" sz="2933" cap="all" spc="400" dirty="0">
                <a:solidFill>
                  <a:schemeClr val="accent1"/>
                </a:solidFill>
                <a:latin typeface="Myriad Pro Cond" panose="020B0506030403020204" pitchFamily="34" charset="0"/>
                <a:ea typeface="Open Sans Light" panose="020B0306030504020204" pitchFamily="34" charset="0"/>
                <a:cs typeface="Open Sans Light" panose="020B0306030504020204" pitchFamily="34" charset="0"/>
              </a:rPr>
              <a:t> </a:t>
            </a:r>
            <a:r>
              <a:rPr lang="en-US" sz="2933" cap="all" spc="400" dirty="0">
                <a:solidFill>
                  <a:schemeClr val="bg1"/>
                </a:solidFill>
                <a:latin typeface="Myriad Pro Cond" panose="020B0506030403020204" pitchFamily="34" charset="0"/>
                <a:ea typeface="Open Sans Light" panose="020B0306030504020204" pitchFamily="34" charset="0"/>
                <a:cs typeface="Open Sans Light" panose="020B0306030504020204" pitchFamily="34" charset="0"/>
              </a:rPr>
              <a:t>Modules</a:t>
            </a:r>
          </a:p>
        </p:txBody>
      </p:sp>
      <p:grpSp>
        <p:nvGrpSpPr>
          <p:cNvPr id="2" name="Group 1"/>
          <p:cNvGrpSpPr/>
          <p:nvPr/>
        </p:nvGrpSpPr>
        <p:grpSpPr>
          <a:xfrm>
            <a:off x="5992431" y="603897"/>
            <a:ext cx="5636845" cy="4374055"/>
            <a:chOff x="5212841" y="1084709"/>
            <a:chExt cx="2336080" cy="3299220"/>
          </a:xfrm>
        </p:grpSpPr>
        <p:sp>
          <p:nvSpPr>
            <p:cNvPr id="6" name="TextBox 5"/>
            <p:cNvSpPr txBox="1"/>
            <p:nvPr/>
          </p:nvSpPr>
          <p:spPr>
            <a:xfrm>
              <a:off x="5809289" y="1088301"/>
              <a:ext cx="1644765" cy="49446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Surgery as a Gateway to Persistent Opioid Use;  Defining the  problem</a:t>
              </a:r>
            </a:p>
          </p:txBody>
        </p:sp>
        <p:sp>
          <p:nvSpPr>
            <p:cNvPr id="9" name="TextBox 8"/>
            <p:cNvSpPr txBox="1"/>
            <p:nvPr/>
          </p:nvSpPr>
          <p:spPr>
            <a:xfrm>
              <a:off x="5809289" y="1806234"/>
              <a:ext cx="1644765" cy="15600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Opioids; From Friend to Foe</a:t>
              </a:r>
            </a:p>
          </p:txBody>
        </p:sp>
        <p:sp>
          <p:nvSpPr>
            <p:cNvPr id="12" name="TextBox 11"/>
            <p:cNvSpPr txBox="1"/>
            <p:nvPr/>
          </p:nvSpPr>
          <p:spPr>
            <a:xfrm>
              <a:off x="5809289" y="2411771"/>
              <a:ext cx="1644765" cy="325234"/>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 Induced Hyperalgesia</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sp>
          <p:nvSpPr>
            <p:cNvPr id="15" name="TextBox 14"/>
            <p:cNvSpPr txBox="1"/>
            <p:nvPr/>
          </p:nvSpPr>
          <p:spPr>
            <a:xfrm>
              <a:off x="5809289" y="2996320"/>
              <a:ext cx="1739632" cy="49446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Adolescents/Young Adults as a Uniquely Susceptible Group</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sp>
          <p:nvSpPr>
            <p:cNvPr id="18" name="TextBox 17"/>
            <p:cNvSpPr txBox="1"/>
            <p:nvPr/>
          </p:nvSpPr>
          <p:spPr>
            <a:xfrm>
              <a:off x="5809289" y="3720237"/>
              <a:ext cx="1644765" cy="66369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Regional Anesthesia</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grpSp>
          <p:nvGrpSpPr>
            <p:cNvPr id="53" name="Group 52"/>
            <p:cNvGrpSpPr/>
            <p:nvPr/>
          </p:nvGrpSpPr>
          <p:grpSpPr>
            <a:xfrm>
              <a:off x="5212841" y="1084709"/>
              <a:ext cx="345738" cy="345738"/>
              <a:chOff x="4967307" y="1084709"/>
              <a:chExt cx="345738" cy="345738"/>
            </a:xfrm>
          </p:grpSpPr>
          <p:sp>
            <p:nvSpPr>
              <p:cNvPr id="8" name="Oval 7"/>
              <p:cNvSpPr/>
              <p:nvPr/>
            </p:nvSpPr>
            <p:spPr>
              <a:xfrm>
                <a:off x="4967307" y="1084709"/>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7" name="TextBox 6"/>
              <p:cNvSpPr txBox="1"/>
              <p:nvPr/>
            </p:nvSpPr>
            <p:spPr>
              <a:xfrm>
                <a:off x="4979964" y="1165245"/>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01</a:t>
                </a:r>
              </a:p>
            </p:txBody>
          </p:sp>
        </p:grpSp>
        <p:sp>
          <p:nvSpPr>
            <p:cNvPr id="11" name="Oval 10"/>
            <p:cNvSpPr/>
            <p:nvPr/>
          </p:nvSpPr>
          <p:spPr>
            <a:xfrm>
              <a:off x="5212841" y="1740817"/>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0" name="TextBox 9"/>
            <p:cNvSpPr txBox="1"/>
            <p:nvPr/>
          </p:nvSpPr>
          <p:spPr>
            <a:xfrm>
              <a:off x="5225498" y="1821353"/>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02</a:t>
              </a:r>
            </a:p>
          </p:txBody>
        </p:sp>
        <p:sp>
          <p:nvSpPr>
            <p:cNvPr id="14" name="Oval 13"/>
            <p:cNvSpPr/>
            <p:nvPr/>
          </p:nvSpPr>
          <p:spPr>
            <a:xfrm>
              <a:off x="5212841" y="2396926"/>
              <a:ext cx="345738" cy="34573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3" name="TextBox 12"/>
            <p:cNvSpPr txBox="1"/>
            <p:nvPr/>
          </p:nvSpPr>
          <p:spPr>
            <a:xfrm>
              <a:off x="5225498" y="2477462"/>
              <a:ext cx="320425" cy="184666"/>
            </a:xfrm>
            <a:prstGeom prst="rect">
              <a:avLst/>
            </a:prstGeom>
            <a:noFill/>
            <a:ln>
              <a:noFill/>
            </a:ln>
          </p:spPr>
          <p:txBody>
            <a:bodyPr wrap="square" lIns="0" tIns="0" rIns="0" bIns="0" rtlCol="0">
              <a:spAutoFit/>
            </a:bodyPr>
            <a:lstStyle/>
            <a:p>
              <a:pPr algn="ctr"/>
              <a:r>
                <a:rPr lang="en-US" sz="1600" b="1" spc="400" dirty="0">
                  <a:latin typeface="Myriad Pro Cond" panose="020B0506030403020204" pitchFamily="34" charset="0"/>
                  <a:cs typeface="Poppins SemiBold" panose="02000000000000000000" pitchFamily="2" charset="0"/>
                </a:rPr>
                <a:t>03</a:t>
              </a:r>
            </a:p>
          </p:txBody>
        </p:sp>
        <p:sp>
          <p:nvSpPr>
            <p:cNvPr id="17" name="Oval 16"/>
            <p:cNvSpPr/>
            <p:nvPr/>
          </p:nvSpPr>
          <p:spPr>
            <a:xfrm>
              <a:off x="5212841" y="3053035"/>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6" name="TextBox 15"/>
            <p:cNvSpPr txBox="1"/>
            <p:nvPr/>
          </p:nvSpPr>
          <p:spPr>
            <a:xfrm>
              <a:off x="5225498" y="3133571"/>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04</a:t>
              </a:r>
            </a:p>
          </p:txBody>
        </p:sp>
        <p:sp>
          <p:nvSpPr>
            <p:cNvPr id="20" name="Oval 19"/>
            <p:cNvSpPr/>
            <p:nvPr/>
          </p:nvSpPr>
          <p:spPr>
            <a:xfrm>
              <a:off x="5212841" y="3709143"/>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9" name="TextBox 18"/>
            <p:cNvSpPr txBox="1"/>
            <p:nvPr/>
          </p:nvSpPr>
          <p:spPr>
            <a:xfrm>
              <a:off x="5225498" y="3789679"/>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05</a:t>
              </a:r>
            </a:p>
          </p:txBody>
        </p:sp>
        <p:cxnSp>
          <p:nvCxnSpPr>
            <p:cNvPr id="34" name="Straight Connector 33"/>
            <p:cNvCxnSpPr>
              <a:stCxn id="8" idx="4"/>
              <a:endCxn id="11" idx="0"/>
            </p:cNvCxnSpPr>
            <p:nvPr/>
          </p:nvCxnSpPr>
          <p:spPr>
            <a:xfrm>
              <a:off x="5385710" y="1430447"/>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4"/>
              <a:endCxn id="14" idx="0"/>
            </p:cNvCxnSpPr>
            <p:nvPr/>
          </p:nvCxnSpPr>
          <p:spPr>
            <a:xfrm>
              <a:off x="5385710" y="2086555"/>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4"/>
              <a:endCxn id="17" idx="0"/>
            </p:cNvCxnSpPr>
            <p:nvPr/>
          </p:nvCxnSpPr>
          <p:spPr>
            <a:xfrm>
              <a:off x="5385710" y="2742664"/>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4"/>
              <a:endCxn id="20" idx="0"/>
            </p:cNvCxnSpPr>
            <p:nvPr/>
          </p:nvCxnSpPr>
          <p:spPr>
            <a:xfrm>
              <a:off x="5385710" y="3398773"/>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BB8E2770-12AF-D34D-9824-373A35618290}"/>
              </a:ext>
            </a:extLst>
          </p:cNvPr>
          <p:cNvSpPr/>
          <p:nvPr/>
        </p:nvSpPr>
        <p:spPr>
          <a:xfrm>
            <a:off x="5992432" y="4977952"/>
            <a:ext cx="834249" cy="460984"/>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6" name="TextBox 25">
            <a:extLst>
              <a:ext uri="{FF2B5EF4-FFF2-40B4-BE49-F238E27FC236}">
                <a16:creationId xmlns:a16="http://schemas.microsoft.com/office/drawing/2014/main" id="{2B400BD7-513C-974B-9CC4-48C7EB110A2E}"/>
              </a:ext>
            </a:extLst>
          </p:cNvPr>
          <p:cNvSpPr txBox="1"/>
          <p:nvPr/>
        </p:nvSpPr>
        <p:spPr>
          <a:xfrm>
            <a:off x="6022973" y="5085334"/>
            <a:ext cx="773169" cy="246221"/>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06</a:t>
            </a:r>
          </a:p>
        </p:txBody>
      </p:sp>
      <p:cxnSp>
        <p:nvCxnSpPr>
          <p:cNvPr id="27" name="Straight Connector 26">
            <a:extLst>
              <a:ext uri="{FF2B5EF4-FFF2-40B4-BE49-F238E27FC236}">
                <a16:creationId xmlns:a16="http://schemas.microsoft.com/office/drawing/2014/main" id="{01E8C828-9F9B-DD43-A48E-5F109E72DE6A}"/>
              </a:ext>
            </a:extLst>
          </p:cNvPr>
          <p:cNvCxnSpPr>
            <a:endCxn id="25" idx="0"/>
          </p:cNvCxnSpPr>
          <p:nvPr/>
        </p:nvCxnSpPr>
        <p:spPr>
          <a:xfrm>
            <a:off x="6409555" y="4564125"/>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4A2032B-1AA6-2D4E-BAB5-AEC0570DCA68}"/>
              </a:ext>
            </a:extLst>
          </p:cNvPr>
          <p:cNvSpPr/>
          <p:nvPr/>
        </p:nvSpPr>
        <p:spPr>
          <a:xfrm>
            <a:off x="6022973" y="5852763"/>
            <a:ext cx="834249" cy="460984"/>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9" name="TextBox 28">
            <a:extLst>
              <a:ext uri="{FF2B5EF4-FFF2-40B4-BE49-F238E27FC236}">
                <a16:creationId xmlns:a16="http://schemas.microsoft.com/office/drawing/2014/main" id="{FA4212A6-AFF8-5242-BFE0-E6616F3B120B}"/>
              </a:ext>
            </a:extLst>
          </p:cNvPr>
          <p:cNvSpPr txBox="1"/>
          <p:nvPr/>
        </p:nvSpPr>
        <p:spPr>
          <a:xfrm>
            <a:off x="6053514" y="5960145"/>
            <a:ext cx="773169" cy="246221"/>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07</a:t>
            </a:r>
          </a:p>
        </p:txBody>
      </p:sp>
      <p:cxnSp>
        <p:nvCxnSpPr>
          <p:cNvPr id="30" name="Straight Connector 29">
            <a:extLst>
              <a:ext uri="{FF2B5EF4-FFF2-40B4-BE49-F238E27FC236}">
                <a16:creationId xmlns:a16="http://schemas.microsoft.com/office/drawing/2014/main" id="{65298667-711E-4242-BD5C-E8AAA4E45BD8}"/>
              </a:ext>
            </a:extLst>
          </p:cNvPr>
          <p:cNvCxnSpPr>
            <a:endCxn id="28" idx="0"/>
          </p:cNvCxnSpPr>
          <p:nvPr/>
        </p:nvCxnSpPr>
        <p:spPr>
          <a:xfrm>
            <a:off x="6440096" y="5438936"/>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C9D00DE-739F-C94C-9970-19EAD254A8C7}"/>
              </a:ext>
            </a:extLst>
          </p:cNvPr>
          <p:cNvSpPr txBox="1"/>
          <p:nvPr/>
        </p:nvSpPr>
        <p:spPr>
          <a:xfrm>
            <a:off x="7431630" y="5057409"/>
            <a:ext cx="3968736" cy="43364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NSAIDs</a:t>
            </a:r>
          </a:p>
        </p:txBody>
      </p:sp>
      <p:sp>
        <p:nvSpPr>
          <p:cNvPr id="32" name="TextBox 31">
            <a:extLst>
              <a:ext uri="{FF2B5EF4-FFF2-40B4-BE49-F238E27FC236}">
                <a16:creationId xmlns:a16="http://schemas.microsoft.com/office/drawing/2014/main" id="{7722679D-0281-8043-8BD4-A2D2B04207B2}"/>
              </a:ext>
            </a:extLst>
          </p:cNvPr>
          <p:cNvSpPr txBox="1"/>
          <p:nvPr/>
        </p:nvSpPr>
        <p:spPr>
          <a:xfrm>
            <a:off x="7431630" y="5753613"/>
            <a:ext cx="4423485" cy="659283"/>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Developing a Pain Management Plan: Responsible Follow-up&amp; Transition of Care From Surgery</a:t>
            </a:r>
          </a:p>
        </p:txBody>
      </p:sp>
    </p:spTree>
    <p:extLst>
      <p:ext uri="{BB962C8B-B14F-4D97-AF65-F5344CB8AC3E}">
        <p14:creationId xmlns:p14="http://schemas.microsoft.com/office/powerpoint/2010/main" val="351982000"/>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65033"/>
            <a:ext cx="12192000" cy="7929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
            <a:extLst>
              <a:ext uri="{FF2B5EF4-FFF2-40B4-BE49-F238E27FC236}">
                <a16:creationId xmlns:a16="http://schemas.microsoft.com/office/drawing/2014/main" id="{C86FA563-5A6C-964D-803D-BA6F1CE41C52}"/>
              </a:ext>
            </a:extLst>
          </p:cNvPr>
          <p:cNvSpPr txBox="1">
            <a:spLocks/>
          </p:cNvSpPr>
          <p:nvPr/>
        </p:nvSpPr>
        <p:spPr>
          <a:xfrm>
            <a:off x="778936" y="715782"/>
            <a:ext cx="11119281" cy="51101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933" cap="all" spc="67" dirty="0">
                <a:solidFill>
                  <a:schemeClr val="bg2">
                    <a:lumMod val="25000"/>
                  </a:schemeClr>
                </a:solidFill>
                <a:latin typeface="Myriad Pro Cond" panose="020B0506030403020204" pitchFamily="34" charset="0"/>
              </a:rPr>
              <a:t>Opioids; from friend to foe Module </a:t>
            </a:r>
            <a:r>
              <a:rPr lang="en-US" sz="2933" cap="all" spc="67" dirty="0">
                <a:solidFill>
                  <a:srgbClr val="00B0F0"/>
                </a:solidFill>
                <a:latin typeface="Myriad Pro Cond" panose="020B0506030403020204" pitchFamily="34" charset="0"/>
              </a:rPr>
              <a:t>Objectives</a:t>
            </a:r>
          </a:p>
          <a:p>
            <a:pPr marL="0" indent="0">
              <a:buNone/>
            </a:pPr>
            <a:r>
              <a:rPr lang="en-US" sz="2933" cap="all" spc="67" dirty="0">
                <a:latin typeface="Myriad Pro Cond" panose="020B0506030403020204" pitchFamily="34" charset="0"/>
              </a:rPr>
              <a:t> </a:t>
            </a:r>
          </a:p>
        </p:txBody>
      </p:sp>
      <p:sp>
        <p:nvSpPr>
          <p:cNvPr id="9" name="TextBox 8">
            <a:extLst>
              <a:ext uri="{FF2B5EF4-FFF2-40B4-BE49-F238E27FC236}">
                <a16:creationId xmlns:a16="http://schemas.microsoft.com/office/drawing/2014/main" id="{3FAE2F4D-7527-0E41-8A84-090D570558BB}"/>
              </a:ext>
            </a:extLst>
          </p:cNvPr>
          <p:cNvSpPr txBox="1"/>
          <p:nvPr/>
        </p:nvSpPr>
        <p:spPr>
          <a:xfrm>
            <a:off x="778936" y="1290392"/>
            <a:ext cx="9144000" cy="307777"/>
          </a:xfrm>
          <a:prstGeom prst="rect">
            <a:avLst/>
          </a:prstGeom>
          <a:noFill/>
        </p:spPr>
        <p:txBody>
          <a:bodyPr wrap="square" rtlCol="0">
            <a:spAutoFit/>
          </a:bodyPr>
          <a:lstStyle/>
          <a:p>
            <a:r>
              <a:rPr lang="en-US" sz="1400" cap="all" spc="67" dirty="0">
                <a:solidFill>
                  <a:schemeClr val="accent1"/>
                </a:solidFill>
                <a:latin typeface="Myriad Pro Cond" panose="020B0506030403020204" pitchFamily="34" charset="0"/>
              </a:rPr>
              <a:t>U</a:t>
            </a:r>
            <a:r>
              <a:rPr lang="en-US" sz="1400" cap="all" spc="67" dirty="0">
                <a:latin typeface="Myriad Pro Cond" panose="020B0506030403020204" pitchFamily="34" charset="0"/>
              </a:rPr>
              <a:t>pon completion of this course, the learner will be able to</a:t>
            </a:r>
            <a:r>
              <a:rPr lang="en-US" sz="1400" cap="all" spc="67" dirty="0">
                <a:solidFill>
                  <a:schemeClr val="accent1"/>
                </a:solidFill>
                <a:latin typeface="Myriad Pro Cond" panose="020B0506030403020204" pitchFamily="34" charset="0"/>
              </a:rPr>
              <a:t>:</a:t>
            </a:r>
          </a:p>
        </p:txBody>
      </p:sp>
      <p:grpSp>
        <p:nvGrpSpPr>
          <p:cNvPr id="11" name="Group 10">
            <a:extLst>
              <a:ext uri="{FF2B5EF4-FFF2-40B4-BE49-F238E27FC236}">
                <a16:creationId xmlns:a16="http://schemas.microsoft.com/office/drawing/2014/main" id="{84C91003-A3F4-F842-9046-EE035CB12393}"/>
              </a:ext>
            </a:extLst>
          </p:cNvPr>
          <p:cNvGrpSpPr/>
          <p:nvPr/>
        </p:nvGrpSpPr>
        <p:grpSpPr>
          <a:xfrm>
            <a:off x="808566" y="2053681"/>
            <a:ext cx="792969" cy="792967"/>
            <a:chOff x="593725" y="1547349"/>
            <a:chExt cx="594727" cy="594725"/>
          </a:xfrm>
          <a:solidFill>
            <a:srgbClr val="00B0F0"/>
          </a:solidFill>
        </p:grpSpPr>
        <p:sp>
          <p:nvSpPr>
            <p:cNvPr id="12" name="Oval 11">
              <a:extLst>
                <a:ext uri="{FF2B5EF4-FFF2-40B4-BE49-F238E27FC236}">
                  <a16:creationId xmlns:a16="http://schemas.microsoft.com/office/drawing/2014/main" id="{6FB3AF30-49BE-5648-BF66-A98A1B254EF3}"/>
                </a:ext>
              </a:extLst>
            </p:cNvPr>
            <p:cNvSpPr/>
            <p:nvPr/>
          </p:nvSpPr>
          <p:spPr>
            <a:xfrm>
              <a:off x="593725" y="15473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13" name="Group 12">
              <a:extLst>
                <a:ext uri="{FF2B5EF4-FFF2-40B4-BE49-F238E27FC236}">
                  <a16:creationId xmlns:a16="http://schemas.microsoft.com/office/drawing/2014/main" id="{04F195CD-960F-154B-AA6D-0FE273D901E8}"/>
                </a:ext>
              </a:extLst>
            </p:cNvPr>
            <p:cNvGrpSpPr/>
            <p:nvPr/>
          </p:nvGrpSpPr>
          <p:grpSpPr>
            <a:xfrm>
              <a:off x="761647" y="1715749"/>
              <a:ext cx="258883" cy="257926"/>
              <a:chOff x="2131171" y="4166449"/>
              <a:chExt cx="759854" cy="757046"/>
            </a:xfrm>
            <a:grpFill/>
          </p:grpSpPr>
          <p:sp>
            <p:nvSpPr>
              <p:cNvPr id="15" name="Freeform 123">
                <a:extLst>
                  <a:ext uri="{FF2B5EF4-FFF2-40B4-BE49-F238E27FC236}">
                    <a16:creationId xmlns:a16="http://schemas.microsoft.com/office/drawing/2014/main" id="{9EFEBD2B-4B5B-2845-8A79-5C617E97CA73}"/>
                  </a:ext>
                </a:extLst>
              </p:cNvPr>
              <p:cNvSpPr>
                <a:spLocks/>
              </p:cNvSpPr>
              <p:nvPr/>
            </p:nvSpPr>
            <p:spPr bwMode="auto">
              <a:xfrm>
                <a:off x="2534931" y="4570207"/>
                <a:ext cx="356094" cy="353288"/>
              </a:xfrm>
              <a:custGeom>
                <a:avLst/>
                <a:gdLst>
                  <a:gd name="T0" fmla="*/ 105 w 202"/>
                  <a:gd name="T1" fmla="*/ 4 h 199"/>
                  <a:gd name="T2" fmla="*/ 92 w 202"/>
                  <a:gd name="T3" fmla="*/ 4 h 199"/>
                  <a:gd name="T4" fmla="*/ 92 w 202"/>
                  <a:gd name="T5" fmla="*/ 17 h 199"/>
                  <a:gd name="T6" fmla="*/ 180 w 202"/>
                  <a:gd name="T7" fmla="*/ 105 h 199"/>
                  <a:gd name="T8" fmla="*/ 179 w 202"/>
                  <a:gd name="T9" fmla="*/ 112 h 199"/>
                  <a:gd name="T10" fmla="*/ 113 w 202"/>
                  <a:gd name="T11" fmla="*/ 178 h 199"/>
                  <a:gd name="T12" fmla="*/ 106 w 202"/>
                  <a:gd name="T13" fmla="*/ 181 h 199"/>
                  <a:gd name="T14" fmla="*/ 106 w 202"/>
                  <a:gd name="T15" fmla="*/ 181 h 199"/>
                  <a:gd name="T16" fmla="*/ 100 w 202"/>
                  <a:gd name="T17" fmla="*/ 178 h 199"/>
                  <a:gd name="T18" fmla="*/ 87 w 202"/>
                  <a:gd name="T19" fmla="*/ 165 h 199"/>
                  <a:gd name="T20" fmla="*/ 133 w 202"/>
                  <a:gd name="T21" fmla="*/ 119 h 199"/>
                  <a:gd name="T22" fmla="*/ 133 w 202"/>
                  <a:gd name="T23" fmla="*/ 106 h 199"/>
                  <a:gd name="T24" fmla="*/ 120 w 202"/>
                  <a:gd name="T25" fmla="*/ 106 h 199"/>
                  <a:gd name="T26" fmla="*/ 74 w 202"/>
                  <a:gd name="T27" fmla="*/ 151 h 199"/>
                  <a:gd name="T28" fmla="*/ 49 w 202"/>
                  <a:gd name="T29" fmla="*/ 125 h 199"/>
                  <a:gd name="T30" fmla="*/ 68 w 202"/>
                  <a:gd name="T31" fmla="*/ 106 h 199"/>
                  <a:gd name="T32" fmla="*/ 68 w 202"/>
                  <a:gd name="T33" fmla="*/ 92 h 199"/>
                  <a:gd name="T34" fmla="*/ 54 w 202"/>
                  <a:gd name="T35" fmla="*/ 92 h 199"/>
                  <a:gd name="T36" fmla="*/ 35 w 202"/>
                  <a:gd name="T37" fmla="*/ 111 h 199"/>
                  <a:gd name="T38" fmla="*/ 17 w 202"/>
                  <a:gd name="T39" fmla="*/ 93 h 199"/>
                  <a:gd name="T40" fmla="*/ 4 w 202"/>
                  <a:gd name="T41" fmla="*/ 93 h 199"/>
                  <a:gd name="T42" fmla="*/ 4 w 202"/>
                  <a:gd name="T43" fmla="*/ 106 h 199"/>
                  <a:gd name="T44" fmla="*/ 87 w 202"/>
                  <a:gd name="T45" fmla="*/ 191 h 199"/>
                  <a:gd name="T46" fmla="*/ 87 w 202"/>
                  <a:gd name="T47" fmla="*/ 192 h 199"/>
                  <a:gd name="T48" fmla="*/ 106 w 202"/>
                  <a:gd name="T49" fmla="*/ 199 h 199"/>
                  <a:gd name="T50" fmla="*/ 106 w 202"/>
                  <a:gd name="T51" fmla="*/ 199 h 199"/>
                  <a:gd name="T52" fmla="*/ 127 w 202"/>
                  <a:gd name="T53" fmla="*/ 192 h 199"/>
                  <a:gd name="T54" fmla="*/ 192 w 202"/>
                  <a:gd name="T55" fmla="*/ 125 h 199"/>
                  <a:gd name="T56" fmla="*/ 193 w 202"/>
                  <a:gd name="T57" fmla="*/ 91 h 199"/>
                  <a:gd name="T58" fmla="*/ 105 w 202"/>
                  <a:gd name="T59"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99">
                    <a:moveTo>
                      <a:pt x="105" y="4"/>
                    </a:moveTo>
                    <a:cubicBezTo>
                      <a:pt x="101" y="0"/>
                      <a:pt x="96" y="0"/>
                      <a:pt x="92" y="4"/>
                    </a:cubicBezTo>
                    <a:cubicBezTo>
                      <a:pt x="88" y="7"/>
                      <a:pt x="88" y="13"/>
                      <a:pt x="92" y="17"/>
                    </a:cubicBezTo>
                    <a:cubicBezTo>
                      <a:pt x="180" y="105"/>
                      <a:pt x="180" y="105"/>
                      <a:pt x="180" y="105"/>
                    </a:cubicBezTo>
                    <a:cubicBezTo>
                      <a:pt x="181" y="106"/>
                      <a:pt x="181" y="110"/>
                      <a:pt x="179" y="112"/>
                    </a:cubicBezTo>
                    <a:cubicBezTo>
                      <a:pt x="113" y="178"/>
                      <a:pt x="113" y="178"/>
                      <a:pt x="113" y="178"/>
                    </a:cubicBezTo>
                    <a:cubicBezTo>
                      <a:pt x="112" y="179"/>
                      <a:pt x="109" y="181"/>
                      <a:pt x="106" y="181"/>
                    </a:cubicBezTo>
                    <a:cubicBezTo>
                      <a:pt x="106" y="181"/>
                      <a:pt x="106" y="181"/>
                      <a:pt x="106" y="181"/>
                    </a:cubicBezTo>
                    <a:cubicBezTo>
                      <a:pt x="104" y="181"/>
                      <a:pt x="102" y="180"/>
                      <a:pt x="100" y="178"/>
                    </a:cubicBezTo>
                    <a:cubicBezTo>
                      <a:pt x="100" y="178"/>
                      <a:pt x="95" y="173"/>
                      <a:pt x="87" y="165"/>
                    </a:cubicBezTo>
                    <a:cubicBezTo>
                      <a:pt x="133" y="119"/>
                      <a:pt x="133" y="119"/>
                      <a:pt x="133" y="119"/>
                    </a:cubicBezTo>
                    <a:cubicBezTo>
                      <a:pt x="137" y="115"/>
                      <a:pt x="137" y="109"/>
                      <a:pt x="133" y="106"/>
                    </a:cubicBezTo>
                    <a:cubicBezTo>
                      <a:pt x="129" y="102"/>
                      <a:pt x="123" y="102"/>
                      <a:pt x="120" y="106"/>
                    </a:cubicBezTo>
                    <a:cubicBezTo>
                      <a:pt x="74" y="151"/>
                      <a:pt x="74" y="151"/>
                      <a:pt x="74" y="151"/>
                    </a:cubicBezTo>
                    <a:cubicBezTo>
                      <a:pt x="67" y="143"/>
                      <a:pt x="58" y="135"/>
                      <a:pt x="49" y="125"/>
                    </a:cubicBezTo>
                    <a:cubicBezTo>
                      <a:pt x="68" y="106"/>
                      <a:pt x="68" y="106"/>
                      <a:pt x="68" y="106"/>
                    </a:cubicBezTo>
                    <a:cubicBezTo>
                      <a:pt x="71" y="102"/>
                      <a:pt x="71" y="96"/>
                      <a:pt x="68" y="92"/>
                    </a:cubicBezTo>
                    <a:cubicBezTo>
                      <a:pt x="64" y="89"/>
                      <a:pt x="58" y="89"/>
                      <a:pt x="54" y="92"/>
                    </a:cubicBezTo>
                    <a:cubicBezTo>
                      <a:pt x="35" y="111"/>
                      <a:pt x="35" y="111"/>
                      <a:pt x="35" y="111"/>
                    </a:cubicBezTo>
                    <a:cubicBezTo>
                      <a:pt x="30" y="105"/>
                      <a:pt x="24" y="99"/>
                      <a:pt x="17" y="93"/>
                    </a:cubicBezTo>
                    <a:cubicBezTo>
                      <a:pt x="14" y="89"/>
                      <a:pt x="8" y="89"/>
                      <a:pt x="4" y="93"/>
                    </a:cubicBezTo>
                    <a:cubicBezTo>
                      <a:pt x="0" y="97"/>
                      <a:pt x="0" y="103"/>
                      <a:pt x="4" y="106"/>
                    </a:cubicBezTo>
                    <a:cubicBezTo>
                      <a:pt x="53" y="155"/>
                      <a:pt x="86" y="191"/>
                      <a:pt x="87" y="191"/>
                    </a:cubicBezTo>
                    <a:cubicBezTo>
                      <a:pt x="87" y="191"/>
                      <a:pt x="87" y="192"/>
                      <a:pt x="87" y="192"/>
                    </a:cubicBezTo>
                    <a:cubicBezTo>
                      <a:pt x="92" y="197"/>
                      <a:pt x="99" y="199"/>
                      <a:pt x="106" y="199"/>
                    </a:cubicBezTo>
                    <a:cubicBezTo>
                      <a:pt x="106" y="199"/>
                      <a:pt x="106" y="199"/>
                      <a:pt x="106" y="199"/>
                    </a:cubicBezTo>
                    <a:cubicBezTo>
                      <a:pt x="114" y="199"/>
                      <a:pt x="122" y="196"/>
                      <a:pt x="127" y="192"/>
                    </a:cubicBezTo>
                    <a:cubicBezTo>
                      <a:pt x="192" y="125"/>
                      <a:pt x="192" y="125"/>
                      <a:pt x="192" y="125"/>
                    </a:cubicBezTo>
                    <a:cubicBezTo>
                      <a:pt x="201" y="116"/>
                      <a:pt x="202" y="100"/>
                      <a:pt x="193" y="91"/>
                    </a:cubicBezTo>
                    <a:lnTo>
                      <a:pt x="105" y="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6" name="Freeform 124">
                <a:extLst>
                  <a:ext uri="{FF2B5EF4-FFF2-40B4-BE49-F238E27FC236}">
                    <a16:creationId xmlns:a16="http://schemas.microsoft.com/office/drawing/2014/main" id="{574A40CE-FCE1-004B-AE86-60AF9BDB583E}"/>
                  </a:ext>
                </a:extLst>
              </p:cNvPr>
              <p:cNvSpPr>
                <a:spLocks/>
              </p:cNvSpPr>
              <p:nvPr/>
            </p:nvSpPr>
            <p:spPr bwMode="auto">
              <a:xfrm>
                <a:off x="2131171" y="4166449"/>
                <a:ext cx="364505" cy="361701"/>
              </a:xfrm>
              <a:custGeom>
                <a:avLst/>
                <a:gdLst>
                  <a:gd name="T0" fmla="*/ 98 w 205"/>
                  <a:gd name="T1" fmla="*/ 203 h 205"/>
                  <a:gd name="T2" fmla="*/ 105 w 205"/>
                  <a:gd name="T3" fmla="*/ 205 h 205"/>
                  <a:gd name="T4" fmla="*/ 112 w 205"/>
                  <a:gd name="T5" fmla="*/ 203 h 205"/>
                  <a:gd name="T6" fmla="*/ 112 w 205"/>
                  <a:gd name="T7" fmla="*/ 189 h 205"/>
                  <a:gd name="T8" fmla="*/ 92 w 205"/>
                  <a:gd name="T9" fmla="*/ 170 h 205"/>
                  <a:gd name="T10" fmla="*/ 111 w 205"/>
                  <a:gd name="T11" fmla="*/ 151 h 205"/>
                  <a:gd name="T12" fmla="*/ 111 w 205"/>
                  <a:gd name="T13" fmla="*/ 138 h 205"/>
                  <a:gd name="T14" fmla="*/ 98 w 205"/>
                  <a:gd name="T15" fmla="*/ 138 h 205"/>
                  <a:gd name="T16" fmla="*/ 79 w 205"/>
                  <a:gd name="T17" fmla="*/ 157 h 205"/>
                  <a:gd name="T18" fmla="*/ 53 w 205"/>
                  <a:gd name="T19" fmla="*/ 131 h 205"/>
                  <a:gd name="T20" fmla="*/ 98 w 205"/>
                  <a:gd name="T21" fmla="*/ 86 h 205"/>
                  <a:gd name="T22" fmla="*/ 98 w 205"/>
                  <a:gd name="T23" fmla="*/ 72 h 205"/>
                  <a:gd name="T24" fmla="*/ 85 w 205"/>
                  <a:gd name="T25" fmla="*/ 72 h 205"/>
                  <a:gd name="T26" fmla="*/ 39 w 205"/>
                  <a:gd name="T27" fmla="*/ 118 h 205"/>
                  <a:gd name="T28" fmla="*/ 26 w 205"/>
                  <a:gd name="T29" fmla="*/ 105 h 205"/>
                  <a:gd name="T30" fmla="*/ 26 w 205"/>
                  <a:gd name="T31" fmla="*/ 92 h 205"/>
                  <a:gd name="T32" fmla="*/ 91 w 205"/>
                  <a:gd name="T33" fmla="*/ 27 h 205"/>
                  <a:gd name="T34" fmla="*/ 104 w 205"/>
                  <a:gd name="T35" fmla="*/ 27 h 205"/>
                  <a:gd name="T36" fmla="*/ 188 w 205"/>
                  <a:gd name="T37" fmla="*/ 115 h 205"/>
                  <a:gd name="T38" fmla="*/ 201 w 205"/>
                  <a:gd name="T39" fmla="*/ 115 h 205"/>
                  <a:gd name="T40" fmla="*/ 201 w 205"/>
                  <a:gd name="T41" fmla="*/ 102 h 205"/>
                  <a:gd name="T42" fmla="*/ 118 w 205"/>
                  <a:gd name="T43" fmla="*/ 14 h 205"/>
                  <a:gd name="T44" fmla="*/ 118 w 205"/>
                  <a:gd name="T45" fmla="*/ 14 h 205"/>
                  <a:gd name="T46" fmla="*/ 78 w 205"/>
                  <a:gd name="T47" fmla="*/ 14 h 205"/>
                  <a:gd name="T48" fmla="*/ 13 w 205"/>
                  <a:gd name="T49" fmla="*/ 79 h 205"/>
                  <a:gd name="T50" fmla="*/ 13 w 205"/>
                  <a:gd name="T51" fmla="*/ 119 h 205"/>
                  <a:gd name="T52" fmla="*/ 98 w 205"/>
                  <a:gd name="T53"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05">
                    <a:moveTo>
                      <a:pt x="98" y="203"/>
                    </a:moveTo>
                    <a:cubicBezTo>
                      <a:pt x="100" y="205"/>
                      <a:pt x="103" y="205"/>
                      <a:pt x="105" y="205"/>
                    </a:cubicBezTo>
                    <a:cubicBezTo>
                      <a:pt x="108" y="205"/>
                      <a:pt x="110" y="205"/>
                      <a:pt x="112" y="203"/>
                    </a:cubicBezTo>
                    <a:cubicBezTo>
                      <a:pt x="115" y="199"/>
                      <a:pt x="115" y="193"/>
                      <a:pt x="112" y="189"/>
                    </a:cubicBezTo>
                    <a:cubicBezTo>
                      <a:pt x="105" y="183"/>
                      <a:pt x="98" y="176"/>
                      <a:pt x="92" y="170"/>
                    </a:cubicBezTo>
                    <a:cubicBezTo>
                      <a:pt x="111" y="151"/>
                      <a:pt x="111" y="151"/>
                      <a:pt x="111" y="151"/>
                    </a:cubicBezTo>
                    <a:cubicBezTo>
                      <a:pt x="115" y="148"/>
                      <a:pt x="115" y="142"/>
                      <a:pt x="111" y="138"/>
                    </a:cubicBezTo>
                    <a:cubicBezTo>
                      <a:pt x="107" y="134"/>
                      <a:pt x="102" y="134"/>
                      <a:pt x="98" y="138"/>
                    </a:cubicBezTo>
                    <a:cubicBezTo>
                      <a:pt x="79" y="157"/>
                      <a:pt x="79" y="157"/>
                      <a:pt x="79" y="157"/>
                    </a:cubicBezTo>
                    <a:cubicBezTo>
                      <a:pt x="69" y="147"/>
                      <a:pt x="60" y="138"/>
                      <a:pt x="53" y="131"/>
                    </a:cubicBezTo>
                    <a:cubicBezTo>
                      <a:pt x="98" y="86"/>
                      <a:pt x="98" y="86"/>
                      <a:pt x="98" y="86"/>
                    </a:cubicBezTo>
                    <a:cubicBezTo>
                      <a:pt x="102" y="82"/>
                      <a:pt x="102" y="76"/>
                      <a:pt x="98" y="72"/>
                    </a:cubicBezTo>
                    <a:cubicBezTo>
                      <a:pt x="94" y="69"/>
                      <a:pt x="88" y="69"/>
                      <a:pt x="85" y="72"/>
                    </a:cubicBezTo>
                    <a:cubicBezTo>
                      <a:pt x="39" y="118"/>
                      <a:pt x="39" y="118"/>
                      <a:pt x="39" y="118"/>
                    </a:cubicBezTo>
                    <a:cubicBezTo>
                      <a:pt x="31" y="110"/>
                      <a:pt x="26" y="105"/>
                      <a:pt x="26" y="105"/>
                    </a:cubicBezTo>
                    <a:cubicBezTo>
                      <a:pt x="26" y="105"/>
                      <a:pt x="20" y="98"/>
                      <a:pt x="26" y="92"/>
                    </a:cubicBezTo>
                    <a:cubicBezTo>
                      <a:pt x="91" y="27"/>
                      <a:pt x="91" y="27"/>
                      <a:pt x="91" y="27"/>
                    </a:cubicBezTo>
                    <a:cubicBezTo>
                      <a:pt x="96" y="23"/>
                      <a:pt x="100" y="22"/>
                      <a:pt x="104" y="27"/>
                    </a:cubicBezTo>
                    <a:cubicBezTo>
                      <a:pt x="107" y="30"/>
                      <a:pt x="140" y="67"/>
                      <a:pt x="188" y="115"/>
                    </a:cubicBezTo>
                    <a:cubicBezTo>
                      <a:pt x="192" y="119"/>
                      <a:pt x="198" y="119"/>
                      <a:pt x="201" y="115"/>
                    </a:cubicBezTo>
                    <a:cubicBezTo>
                      <a:pt x="205" y="111"/>
                      <a:pt x="205" y="105"/>
                      <a:pt x="201" y="102"/>
                    </a:cubicBezTo>
                    <a:cubicBezTo>
                      <a:pt x="151" y="52"/>
                      <a:pt x="118" y="14"/>
                      <a:pt x="118" y="14"/>
                    </a:cubicBezTo>
                    <a:cubicBezTo>
                      <a:pt x="118" y="14"/>
                      <a:pt x="118" y="14"/>
                      <a:pt x="118" y="14"/>
                    </a:cubicBezTo>
                    <a:cubicBezTo>
                      <a:pt x="104" y="0"/>
                      <a:pt x="88" y="4"/>
                      <a:pt x="78" y="14"/>
                    </a:cubicBezTo>
                    <a:cubicBezTo>
                      <a:pt x="13" y="79"/>
                      <a:pt x="13" y="79"/>
                      <a:pt x="13" y="79"/>
                    </a:cubicBezTo>
                    <a:cubicBezTo>
                      <a:pt x="0" y="91"/>
                      <a:pt x="3" y="109"/>
                      <a:pt x="13" y="119"/>
                    </a:cubicBezTo>
                    <a:cubicBezTo>
                      <a:pt x="13" y="119"/>
                      <a:pt x="49" y="153"/>
                      <a:pt x="98" y="20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7" name="Freeform 125">
                <a:extLst>
                  <a:ext uri="{FF2B5EF4-FFF2-40B4-BE49-F238E27FC236}">
                    <a16:creationId xmlns:a16="http://schemas.microsoft.com/office/drawing/2014/main" id="{5100EFA2-2FB5-384D-A88C-812D5FE9C35D}"/>
                  </a:ext>
                </a:extLst>
              </p:cNvPr>
              <p:cNvSpPr>
                <a:spLocks noEditPoints="1"/>
              </p:cNvSpPr>
              <p:nvPr/>
            </p:nvSpPr>
            <p:spPr bwMode="auto">
              <a:xfrm>
                <a:off x="2136779" y="4172057"/>
                <a:ext cx="754246" cy="751438"/>
              </a:xfrm>
              <a:custGeom>
                <a:avLst/>
                <a:gdLst>
                  <a:gd name="T0" fmla="*/ 373 w 427"/>
                  <a:gd name="T1" fmla="*/ 156 h 425"/>
                  <a:gd name="T2" fmla="*/ 420 w 427"/>
                  <a:gd name="T3" fmla="*/ 109 h 425"/>
                  <a:gd name="T4" fmla="*/ 427 w 427"/>
                  <a:gd name="T5" fmla="*/ 92 h 425"/>
                  <a:gd name="T6" fmla="*/ 420 w 427"/>
                  <a:gd name="T7" fmla="*/ 76 h 425"/>
                  <a:gd name="T8" fmla="*/ 351 w 427"/>
                  <a:gd name="T9" fmla="*/ 7 h 425"/>
                  <a:gd name="T10" fmla="*/ 335 w 427"/>
                  <a:gd name="T11" fmla="*/ 0 h 425"/>
                  <a:gd name="T12" fmla="*/ 319 w 427"/>
                  <a:gd name="T13" fmla="*/ 7 h 425"/>
                  <a:gd name="T14" fmla="*/ 270 w 427"/>
                  <a:gd name="T15" fmla="*/ 56 h 425"/>
                  <a:gd name="T16" fmla="*/ 268 w 427"/>
                  <a:gd name="T17" fmla="*/ 58 h 425"/>
                  <a:gd name="T18" fmla="*/ 45 w 427"/>
                  <a:gd name="T19" fmla="*/ 282 h 425"/>
                  <a:gd name="T20" fmla="*/ 42 w 427"/>
                  <a:gd name="T21" fmla="*/ 285 h 425"/>
                  <a:gd name="T22" fmla="*/ 1 w 427"/>
                  <a:gd name="T23" fmla="*/ 413 h 425"/>
                  <a:gd name="T24" fmla="*/ 3 w 427"/>
                  <a:gd name="T25" fmla="*/ 422 h 425"/>
                  <a:gd name="T26" fmla="*/ 10 w 427"/>
                  <a:gd name="T27" fmla="*/ 425 h 425"/>
                  <a:gd name="T28" fmla="*/ 12 w 427"/>
                  <a:gd name="T29" fmla="*/ 424 h 425"/>
                  <a:gd name="T30" fmla="*/ 143 w 427"/>
                  <a:gd name="T31" fmla="*/ 385 h 425"/>
                  <a:gd name="T32" fmla="*/ 147 w 427"/>
                  <a:gd name="T33" fmla="*/ 383 h 425"/>
                  <a:gd name="T34" fmla="*/ 371 w 427"/>
                  <a:gd name="T35" fmla="*/ 158 h 425"/>
                  <a:gd name="T36" fmla="*/ 373 w 427"/>
                  <a:gd name="T37" fmla="*/ 156 h 425"/>
                  <a:gd name="T38" fmla="*/ 332 w 427"/>
                  <a:gd name="T39" fmla="*/ 20 h 425"/>
                  <a:gd name="T40" fmla="*/ 335 w 427"/>
                  <a:gd name="T41" fmla="*/ 19 h 425"/>
                  <a:gd name="T42" fmla="*/ 338 w 427"/>
                  <a:gd name="T43" fmla="*/ 20 h 425"/>
                  <a:gd name="T44" fmla="*/ 407 w 427"/>
                  <a:gd name="T45" fmla="*/ 89 h 425"/>
                  <a:gd name="T46" fmla="*/ 408 w 427"/>
                  <a:gd name="T47" fmla="*/ 92 h 425"/>
                  <a:gd name="T48" fmla="*/ 407 w 427"/>
                  <a:gd name="T49" fmla="*/ 95 h 425"/>
                  <a:gd name="T50" fmla="*/ 365 w 427"/>
                  <a:gd name="T51" fmla="*/ 138 h 425"/>
                  <a:gd name="T52" fmla="*/ 290 w 427"/>
                  <a:gd name="T53" fmla="*/ 63 h 425"/>
                  <a:gd name="T54" fmla="*/ 332 w 427"/>
                  <a:gd name="T55" fmla="*/ 20 h 425"/>
                  <a:gd name="T56" fmla="*/ 124 w 427"/>
                  <a:gd name="T57" fmla="*/ 328 h 425"/>
                  <a:gd name="T58" fmla="*/ 98 w 427"/>
                  <a:gd name="T59" fmla="*/ 328 h 425"/>
                  <a:gd name="T60" fmla="*/ 98 w 427"/>
                  <a:gd name="T61" fmla="*/ 301 h 425"/>
                  <a:gd name="T62" fmla="*/ 299 w 427"/>
                  <a:gd name="T63" fmla="*/ 99 h 425"/>
                  <a:gd name="T64" fmla="*/ 327 w 427"/>
                  <a:gd name="T65" fmla="*/ 127 h 425"/>
                  <a:gd name="T66" fmla="*/ 124 w 427"/>
                  <a:gd name="T67" fmla="*/ 328 h 425"/>
                  <a:gd name="T68" fmla="*/ 277 w 427"/>
                  <a:gd name="T69" fmla="*/ 76 h 425"/>
                  <a:gd name="T70" fmla="*/ 286 w 427"/>
                  <a:gd name="T71" fmla="*/ 86 h 425"/>
                  <a:gd name="T72" fmla="*/ 86 w 427"/>
                  <a:gd name="T73" fmla="*/ 287 h 425"/>
                  <a:gd name="T74" fmla="*/ 70 w 427"/>
                  <a:gd name="T75" fmla="*/ 283 h 425"/>
                  <a:gd name="T76" fmla="*/ 277 w 427"/>
                  <a:gd name="T77" fmla="*/ 76 h 425"/>
                  <a:gd name="T78" fmla="*/ 57 w 427"/>
                  <a:gd name="T79" fmla="*/ 299 h 425"/>
                  <a:gd name="T80" fmla="*/ 79 w 427"/>
                  <a:gd name="T81" fmla="*/ 304 h 425"/>
                  <a:gd name="T82" fmla="*/ 79 w 427"/>
                  <a:gd name="T83" fmla="*/ 337 h 425"/>
                  <a:gd name="T84" fmla="*/ 88 w 427"/>
                  <a:gd name="T85" fmla="*/ 346 h 425"/>
                  <a:gd name="T86" fmla="*/ 121 w 427"/>
                  <a:gd name="T87" fmla="*/ 346 h 425"/>
                  <a:gd name="T88" fmla="*/ 128 w 427"/>
                  <a:gd name="T89" fmla="*/ 371 h 425"/>
                  <a:gd name="T90" fmla="*/ 24 w 427"/>
                  <a:gd name="T91" fmla="*/ 401 h 425"/>
                  <a:gd name="T92" fmla="*/ 57 w 427"/>
                  <a:gd name="T93" fmla="*/ 299 h 425"/>
                  <a:gd name="T94" fmla="*/ 144 w 427"/>
                  <a:gd name="T95" fmla="*/ 360 h 425"/>
                  <a:gd name="T96" fmla="*/ 138 w 427"/>
                  <a:gd name="T97" fmla="*/ 340 h 425"/>
                  <a:gd name="T98" fmla="*/ 341 w 427"/>
                  <a:gd name="T99" fmla="*/ 140 h 425"/>
                  <a:gd name="T100" fmla="*/ 351 w 427"/>
                  <a:gd name="T101" fmla="*/ 151 h 425"/>
                  <a:gd name="T102" fmla="*/ 144 w 427"/>
                  <a:gd name="T103" fmla="*/ 36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425">
                    <a:moveTo>
                      <a:pt x="373" y="156"/>
                    </a:moveTo>
                    <a:cubicBezTo>
                      <a:pt x="420" y="109"/>
                      <a:pt x="420" y="109"/>
                      <a:pt x="420" y="109"/>
                    </a:cubicBezTo>
                    <a:cubicBezTo>
                      <a:pt x="424" y="104"/>
                      <a:pt x="427" y="98"/>
                      <a:pt x="427" y="92"/>
                    </a:cubicBezTo>
                    <a:cubicBezTo>
                      <a:pt x="427" y="86"/>
                      <a:pt x="424" y="80"/>
                      <a:pt x="420" y="76"/>
                    </a:cubicBezTo>
                    <a:cubicBezTo>
                      <a:pt x="351" y="7"/>
                      <a:pt x="351" y="7"/>
                      <a:pt x="351" y="7"/>
                    </a:cubicBezTo>
                    <a:cubicBezTo>
                      <a:pt x="347" y="3"/>
                      <a:pt x="341" y="0"/>
                      <a:pt x="335" y="0"/>
                    </a:cubicBezTo>
                    <a:cubicBezTo>
                      <a:pt x="329" y="0"/>
                      <a:pt x="323" y="3"/>
                      <a:pt x="319" y="7"/>
                    </a:cubicBezTo>
                    <a:cubicBezTo>
                      <a:pt x="270" y="56"/>
                      <a:pt x="270" y="56"/>
                      <a:pt x="270" y="56"/>
                    </a:cubicBezTo>
                    <a:cubicBezTo>
                      <a:pt x="269" y="57"/>
                      <a:pt x="269" y="57"/>
                      <a:pt x="268" y="58"/>
                    </a:cubicBezTo>
                    <a:cubicBezTo>
                      <a:pt x="45" y="282"/>
                      <a:pt x="45" y="282"/>
                      <a:pt x="45" y="282"/>
                    </a:cubicBezTo>
                    <a:cubicBezTo>
                      <a:pt x="43" y="283"/>
                      <a:pt x="43" y="284"/>
                      <a:pt x="42" y="285"/>
                    </a:cubicBezTo>
                    <a:cubicBezTo>
                      <a:pt x="1" y="413"/>
                      <a:pt x="1" y="413"/>
                      <a:pt x="1" y="413"/>
                    </a:cubicBezTo>
                    <a:cubicBezTo>
                      <a:pt x="0" y="416"/>
                      <a:pt x="1" y="420"/>
                      <a:pt x="3" y="422"/>
                    </a:cubicBezTo>
                    <a:cubicBezTo>
                      <a:pt x="5" y="424"/>
                      <a:pt x="7" y="425"/>
                      <a:pt x="10" y="425"/>
                    </a:cubicBezTo>
                    <a:cubicBezTo>
                      <a:pt x="11" y="425"/>
                      <a:pt x="12" y="425"/>
                      <a:pt x="12" y="424"/>
                    </a:cubicBezTo>
                    <a:cubicBezTo>
                      <a:pt x="143" y="385"/>
                      <a:pt x="143" y="385"/>
                      <a:pt x="143" y="385"/>
                    </a:cubicBezTo>
                    <a:cubicBezTo>
                      <a:pt x="145" y="385"/>
                      <a:pt x="146" y="384"/>
                      <a:pt x="147" y="383"/>
                    </a:cubicBezTo>
                    <a:cubicBezTo>
                      <a:pt x="371" y="158"/>
                      <a:pt x="371" y="158"/>
                      <a:pt x="371" y="158"/>
                    </a:cubicBezTo>
                    <a:cubicBezTo>
                      <a:pt x="372" y="157"/>
                      <a:pt x="372" y="157"/>
                      <a:pt x="373" y="156"/>
                    </a:cubicBezTo>
                    <a:close/>
                    <a:moveTo>
                      <a:pt x="332" y="20"/>
                    </a:moveTo>
                    <a:cubicBezTo>
                      <a:pt x="333" y="19"/>
                      <a:pt x="334" y="19"/>
                      <a:pt x="335" y="19"/>
                    </a:cubicBezTo>
                    <a:cubicBezTo>
                      <a:pt x="336" y="19"/>
                      <a:pt x="337" y="19"/>
                      <a:pt x="338" y="20"/>
                    </a:cubicBezTo>
                    <a:cubicBezTo>
                      <a:pt x="407" y="89"/>
                      <a:pt x="407" y="89"/>
                      <a:pt x="407" y="89"/>
                    </a:cubicBezTo>
                    <a:cubicBezTo>
                      <a:pt x="408" y="90"/>
                      <a:pt x="408" y="92"/>
                      <a:pt x="408" y="92"/>
                    </a:cubicBezTo>
                    <a:cubicBezTo>
                      <a:pt x="408" y="93"/>
                      <a:pt x="408" y="94"/>
                      <a:pt x="407" y="95"/>
                    </a:cubicBezTo>
                    <a:cubicBezTo>
                      <a:pt x="365" y="138"/>
                      <a:pt x="365" y="138"/>
                      <a:pt x="365" y="138"/>
                    </a:cubicBezTo>
                    <a:cubicBezTo>
                      <a:pt x="290" y="63"/>
                      <a:pt x="290" y="63"/>
                      <a:pt x="290" y="63"/>
                    </a:cubicBezTo>
                    <a:lnTo>
                      <a:pt x="332" y="20"/>
                    </a:lnTo>
                    <a:close/>
                    <a:moveTo>
                      <a:pt x="124" y="328"/>
                    </a:moveTo>
                    <a:cubicBezTo>
                      <a:pt x="98" y="328"/>
                      <a:pt x="98" y="328"/>
                      <a:pt x="98" y="328"/>
                    </a:cubicBezTo>
                    <a:cubicBezTo>
                      <a:pt x="98" y="301"/>
                      <a:pt x="98" y="301"/>
                      <a:pt x="98" y="301"/>
                    </a:cubicBezTo>
                    <a:cubicBezTo>
                      <a:pt x="299" y="99"/>
                      <a:pt x="299" y="99"/>
                      <a:pt x="299" y="99"/>
                    </a:cubicBezTo>
                    <a:cubicBezTo>
                      <a:pt x="327" y="127"/>
                      <a:pt x="327" y="127"/>
                      <a:pt x="327" y="127"/>
                    </a:cubicBezTo>
                    <a:lnTo>
                      <a:pt x="124" y="328"/>
                    </a:lnTo>
                    <a:close/>
                    <a:moveTo>
                      <a:pt x="277" y="76"/>
                    </a:moveTo>
                    <a:cubicBezTo>
                      <a:pt x="286" y="86"/>
                      <a:pt x="286" y="86"/>
                      <a:pt x="286" y="86"/>
                    </a:cubicBezTo>
                    <a:cubicBezTo>
                      <a:pt x="86" y="287"/>
                      <a:pt x="86" y="287"/>
                      <a:pt x="86" y="287"/>
                    </a:cubicBezTo>
                    <a:cubicBezTo>
                      <a:pt x="70" y="283"/>
                      <a:pt x="70" y="283"/>
                      <a:pt x="70" y="283"/>
                    </a:cubicBezTo>
                    <a:lnTo>
                      <a:pt x="277" y="76"/>
                    </a:lnTo>
                    <a:close/>
                    <a:moveTo>
                      <a:pt x="57" y="299"/>
                    </a:moveTo>
                    <a:cubicBezTo>
                      <a:pt x="79" y="304"/>
                      <a:pt x="79" y="304"/>
                      <a:pt x="79" y="304"/>
                    </a:cubicBezTo>
                    <a:cubicBezTo>
                      <a:pt x="79" y="337"/>
                      <a:pt x="79" y="337"/>
                      <a:pt x="79" y="337"/>
                    </a:cubicBezTo>
                    <a:cubicBezTo>
                      <a:pt x="79" y="342"/>
                      <a:pt x="83" y="346"/>
                      <a:pt x="88" y="346"/>
                    </a:cubicBezTo>
                    <a:cubicBezTo>
                      <a:pt x="121" y="346"/>
                      <a:pt x="121" y="346"/>
                      <a:pt x="121" y="346"/>
                    </a:cubicBezTo>
                    <a:cubicBezTo>
                      <a:pt x="128" y="371"/>
                      <a:pt x="128" y="371"/>
                      <a:pt x="128" y="371"/>
                    </a:cubicBezTo>
                    <a:cubicBezTo>
                      <a:pt x="24" y="401"/>
                      <a:pt x="24" y="401"/>
                      <a:pt x="24" y="401"/>
                    </a:cubicBezTo>
                    <a:lnTo>
                      <a:pt x="57" y="299"/>
                    </a:lnTo>
                    <a:close/>
                    <a:moveTo>
                      <a:pt x="144" y="360"/>
                    </a:moveTo>
                    <a:cubicBezTo>
                      <a:pt x="138" y="340"/>
                      <a:pt x="138" y="340"/>
                      <a:pt x="138" y="340"/>
                    </a:cubicBezTo>
                    <a:cubicBezTo>
                      <a:pt x="341" y="140"/>
                      <a:pt x="341" y="140"/>
                      <a:pt x="341" y="140"/>
                    </a:cubicBezTo>
                    <a:cubicBezTo>
                      <a:pt x="351" y="151"/>
                      <a:pt x="351" y="151"/>
                      <a:pt x="351" y="151"/>
                    </a:cubicBezTo>
                    <a:lnTo>
                      <a:pt x="144" y="360"/>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19" name="Title 2">
            <a:extLst>
              <a:ext uri="{FF2B5EF4-FFF2-40B4-BE49-F238E27FC236}">
                <a16:creationId xmlns:a16="http://schemas.microsoft.com/office/drawing/2014/main" id="{EF141E87-AD85-F346-84A3-D48BBF6A755B}"/>
              </a:ext>
            </a:extLst>
          </p:cNvPr>
          <p:cNvSpPr txBox="1">
            <a:spLocks/>
          </p:cNvSpPr>
          <p:nvPr/>
        </p:nvSpPr>
        <p:spPr>
          <a:xfrm>
            <a:off x="1805315" y="2057400"/>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Understand the problem of surgery as a gateway to persistent opioid use</a:t>
            </a:r>
          </a:p>
        </p:txBody>
      </p:sp>
      <p:grpSp>
        <p:nvGrpSpPr>
          <p:cNvPr id="20" name="Group 19">
            <a:extLst>
              <a:ext uri="{FF2B5EF4-FFF2-40B4-BE49-F238E27FC236}">
                <a16:creationId xmlns:a16="http://schemas.microsoft.com/office/drawing/2014/main" id="{A433A2D0-CB84-B644-B6D3-9851A4225015}"/>
              </a:ext>
            </a:extLst>
          </p:cNvPr>
          <p:cNvGrpSpPr/>
          <p:nvPr/>
        </p:nvGrpSpPr>
        <p:grpSpPr>
          <a:xfrm>
            <a:off x="6518441" y="4642441"/>
            <a:ext cx="792969" cy="792967"/>
            <a:chOff x="593725" y="2596599"/>
            <a:chExt cx="594727" cy="594725"/>
          </a:xfrm>
          <a:solidFill>
            <a:srgbClr val="00B0F0"/>
          </a:solidFill>
        </p:grpSpPr>
        <p:sp>
          <p:nvSpPr>
            <p:cNvPr id="21" name="Oval 20">
              <a:extLst>
                <a:ext uri="{FF2B5EF4-FFF2-40B4-BE49-F238E27FC236}">
                  <a16:creationId xmlns:a16="http://schemas.microsoft.com/office/drawing/2014/main" id="{041B0A14-DA40-3D49-8733-5EE0BB956F3A}"/>
                </a:ext>
              </a:extLst>
            </p:cNvPr>
            <p:cNvSpPr/>
            <p:nvPr/>
          </p:nvSpPr>
          <p:spPr>
            <a:xfrm>
              <a:off x="593725" y="259659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2" name="Group 21">
              <a:extLst>
                <a:ext uri="{FF2B5EF4-FFF2-40B4-BE49-F238E27FC236}">
                  <a16:creationId xmlns:a16="http://schemas.microsoft.com/office/drawing/2014/main" id="{B02C1A09-F8B5-9C42-869E-F6584A975B01}"/>
                </a:ext>
              </a:extLst>
            </p:cNvPr>
            <p:cNvGrpSpPr/>
            <p:nvPr/>
          </p:nvGrpSpPr>
          <p:grpSpPr>
            <a:xfrm>
              <a:off x="759259" y="2765476"/>
              <a:ext cx="263659" cy="256972"/>
              <a:chOff x="2212975" y="1027113"/>
              <a:chExt cx="438150" cy="427038"/>
            </a:xfrm>
            <a:grpFill/>
          </p:grpSpPr>
          <p:sp>
            <p:nvSpPr>
              <p:cNvPr id="23" name="Freeform 126">
                <a:extLst>
                  <a:ext uri="{FF2B5EF4-FFF2-40B4-BE49-F238E27FC236}">
                    <a16:creationId xmlns:a16="http://schemas.microsoft.com/office/drawing/2014/main" id="{FC85009B-25E5-9348-A0CA-EA8024BDB6E9}"/>
                  </a:ext>
                </a:extLst>
              </p:cNvPr>
              <p:cNvSpPr>
                <a:spLocks noEditPoints="1"/>
              </p:cNvSpPr>
              <p:nvPr/>
            </p:nvSpPr>
            <p:spPr bwMode="auto">
              <a:xfrm>
                <a:off x="2212975" y="1027113"/>
                <a:ext cx="438150" cy="427038"/>
              </a:xfrm>
              <a:custGeom>
                <a:avLst/>
                <a:gdLst>
                  <a:gd name="T0" fmla="*/ 345 w 438"/>
                  <a:gd name="T1" fmla="*/ 169 h 426"/>
                  <a:gd name="T2" fmla="*/ 424 w 438"/>
                  <a:gd name="T3" fmla="*/ 52 h 426"/>
                  <a:gd name="T4" fmla="*/ 409 w 438"/>
                  <a:gd name="T5" fmla="*/ 49 h 426"/>
                  <a:gd name="T6" fmla="*/ 360 w 438"/>
                  <a:gd name="T7" fmla="*/ 96 h 426"/>
                  <a:gd name="T8" fmla="*/ 337 w 438"/>
                  <a:gd name="T9" fmla="*/ 75 h 426"/>
                  <a:gd name="T10" fmla="*/ 383 w 438"/>
                  <a:gd name="T11" fmla="*/ 23 h 426"/>
                  <a:gd name="T12" fmla="*/ 380 w 438"/>
                  <a:gd name="T13" fmla="*/ 8 h 426"/>
                  <a:gd name="T14" fmla="*/ 288 w 438"/>
                  <a:gd name="T15" fmla="*/ 24 h 426"/>
                  <a:gd name="T16" fmla="*/ 119 w 438"/>
                  <a:gd name="T17" fmla="*/ 261 h 426"/>
                  <a:gd name="T18" fmla="*/ 31 w 438"/>
                  <a:gd name="T19" fmla="*/ 282 h 426"/>
                  <a:gd name="T20" fmla="*/ 21 w 438"/>
                  <a:gd name="T21" fmla="*/ 379 h 426"/>
                  <a:gd name="T22" fmla="*/ 75 w 438"/>
                  <a:gd name="T23" fmla="*/ 331 h 426"/>
                  <a:gd name="T24" fmla="*/ 101 w 438"/>
                  <a:gd name="T25" fmla="*/ 350 h 426"/>
                  <a:gd name="T26" fmla="*/ 55 w 438"/>
                  <a:gd name="T27" fmla="*/ 403 h 426"/>
                  <a:gd name="T28" fmla="*/ 58 w 438"/>
                  <a:gd name="T29" fmla="*/ 418 h 426"/>
                  <a:gd name="T30" fmla="*/ 93 w 438"/>
                  <a:gd name="T31" fmla="*/ 426 h 426"/>
                  <a:gd name="T32" fmla="*/ 171 w 438"/>
                  <a:gd name="T33" fmla="*/ 313 h 426"/>
                  <a:gd name="T34" fmla="*/ 137 w 438"/>
                  <a:gd name="T35" fmla="*/ 388 h 426"/>
                  <a:gd name="T36" fmla="*/ 79 w 438"/>
                  <a:gd name="T37" fmla="*/ 405 h 426"/>
                  <a:gd name="T38" fmla="*/ 115 w 438"/>
                  <a:gd name="T39" fmla="*/ 337 h 426"/>
                  <a:gd name="T40" fmla="*/ 79 w 438"/>
                  <a:gd name="T41" fmla="*/ 310 h 426"/>
                  <a:gd name="T42" fmla="*/ 27 w 438"/>
                  <a:gd name="T43" fmla="*/ 352 h 426"/>
                  <a:gd name="T44" fmla="*/ 93 w 438"/>
                  <a:gd name="T45" fmla="*/ 275 h 426"/>
                  <a:gd name="T46" fmla="*/ 128 w 438"/>
                  <a:gd name="T47" fmla="*/ 278 h 426"/>
                  <a:gd name="T48" fmla="*/ 287 w 438"/>
                  <a:gd name="T49" fmla="*/ 111 h 426"/>
                  <a:gd name="T50" fmla="*/ 345 w 438"/>
                  <a:gd name="T51" fmla="*/ 18 h 426"/>
                  <a:gd name="T52" fmla="*/ 324 w 438"/>
                  <a:gd name="T53" fmla="*/ 55 h 426"/>
                  <a:gd name="T54" fmla="*/ 344 w 438"/>
                  <a:gd name="T55" fmla="*/ 108 h 426"/>
                  <a:gd name="T56" fmla="*/ 377 w 438"/>
                  <a:gd name="T57" fmla="*/ 108 h 426"/>
                  <a:gd name="T58" fmla="*/ 394 w 438"/>
                  <a:gd name="T59" fmla="*/ 130 h 426"/>
                  <a:gd name="T60" fmla="*/ 321 w 438"/>
                  <a:gd name="T61" fmla="*/ 145 h 426"/>
                  <a:gd name="T62" fmla="*/ 154 w 438"/>
                  <a:gd name="T63" fmla="*/ 304 h 426"/>
                  <a:gd name="T64" fmla="*/ 137 w 438"/>
                  <a:gd name="T65" fmla="*/ 38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26">
                    <a:moveTo>
                      <a:pt x="320" y="165"/>
                    </a:moveTo>
                    <a:cubicBezTo>
                      <a:pt x="328" y="167"/>
                      <a:pt x="336" y="169"/>
                      <a:pt x="345" y="169"/>
                    </a:cubicBezTo>
                    <a:cubicBezTo>
                      <a:pt x="368" y="169"/>
                      <a:pt x="391" y="159"/>
                      <a:pt x="407" y="143"/>
                    </a:cubicBezTo>
                    <a:cubicBezTo>
                      <a:pt x="431" y="119"/>
                      <a:pt x="438" y="83"/>
                      <a:pt x="424" y="52"/>
                    </a:cubicBezTo>
                    <a:cubicBezTo>
                      <a:pt x="423" y="49"/>
                      <a:pt x="420" y="47"/>
                      <a:pt x="417" y="46"/>
                    </a:cubicBezTo>
                    <a:cubicBezTo>
                      <a:pt x="414" y="46"/>
                      <a:pt x="411" y="47"/>
                      <a:pt x="409" y="49"/>
                    </a:cubicBezTo>
                    <a:cubicBezTo>
                      <a:pt x="363" y="95"/>
                      <a:pt x="363" y="95"/>
                      <a:pt x="363" y="95"/>
                    </a:cubicBezTo>
                    <a:cubicBezTo>
                      <a:pt x="362" y="96"/>
                      <a:pt x="361" y="96"/>
                      <a:pt x="360" y="96"/>
                    </a:cubicBezTo>
                    <a:cubicBezTo>
                      <a:pt x="359" y="96"/>
                      <a:pt x="358" y="96"/>
                      <a:pt x="357" y="95"/>
                    </a:cubicBezTo>
                    <a:cubicBezTo>
                      <a:pt x="337" y="75"/>
                      <a:pt x="337" y="75"/>
                      <a:pt x="337" y="75"/>
                    </a:cubicBezTo>
                    <a:cubicBezTo>
                      <a:pt x="335" y="73"/>
                      <a:pt x="335" y="70"/>
                      <a:pt x="337" y="69"/>
                    </a:cubicBezTo>
                    <a:cubicBezTo>
                      <a:pt x="383" y="23"/>
                      <a:pt x="383" y="23"/>
                      <a:pt x="383" y="23"/>
                    </a:cubicBezTo>
                    <a:cubicBezTo>
                      <a:pt x="385" y="21"/>
                      <a:pt x="386" y="18"/>
                      <a:pt x="386" y="15"/>
                    </a:cubicBezTo>
                    <a:cubicBezTo>
                      <a:pt x="385" y="12"/>
                      <a:pt x="383" y="9"/>
                      <a:pt x="380" y="8"/>
                    </a:cubicBezTo>
                    <a:cubicBezTo>
                      <a:pt x="369" y="2"/>
                      <a:pt x="357" y="0"/>
                      <a:pt x="345" y="0"/>
                    </a:cubicBezTo>
                    <a:cubicBezTo>
                      <a:pt x="324" y="0"/>
                      <a:pt x="304" y="8"/>
                      <a:pt x="288" y="24"/>
                    </a:cubicBezTo>
                    <a:cubicBezTo>
                      <a:pt x="266" y="47"/>
                      <a:pt x="257" y="82"/>
                      <a:pt x="267" y="112"/>
                    </a:cubicBezTo>
                    <a:cubicBezTo>
                      <a:pt x="119" y="261"/>
                      <a:pt x="119" y="261"/>
                      <a:pt x="119" y="261"/>
                    </a:cubicBezTo>
                    <a:cubicBezTo>
                      <a:pt x="111" y="258"/>
                      <a:pt x="102" y="257"/>
                      <a:pt x="93" y="257"/>
                    </a:cubicBezTo>
                    <a:cubicBezTo>
                      <a:pt x="70" y="257"/>
                      <a:pt x="47" y="266"/>
                      <a:pt x="31" y="282"/>
                    </a:cubicBezTo>
                    <a:cubicBezTo>
                      <a:pt x="7" y="306"/>
                      <a:pt x="0" y="342"/>
                      <a:pt x="14" y="374"/>
                    </a:cubicBezTo>
                    <a:cubicBezTo>
                      <a:pt x="15" y="376"/>
                      <a:pt x="18" y="379"/>
                      <a:pt x="21" y="379"/>
                    </a:cubicBezTo>
                    <a:cubicBezTo>
                      <a:pt x="24" y="380"/>
                      <a:pt x="27" y="379"/>
                      <a:pt x="29" y="376"/>
                    </a:cubicBezTo>
                    <a:cubicBezTo>
                      <a:pt x="75" y="331"/>
                      <a:pt x="75" y="331"/>
                      <a:pt x="75" y="331"/>
                    </a:cubicBezTo>
                    <a:cubicBezTo>
                      <a:pt x="77" y="329"/>
                      <a:pt x="80" y="328"/>
                      <a:pt x="81" y="330"/>
                    </a:cubicBezTo>
                    <a:cubicBezTo>
                      <a:pt x="101" y="350"/>
                      <a:pt x="101" y="350"/>
                      <a:pt x="101" y="350"/>
                    </a:cubicBezTo>
                    <a:cubicBezTo>
                      <a:pt x="103" y="352"/>
                      <a:pt x="103" y="355"/>
                      <a:pt x="101" y="357"/>
                    </a:cubicBezTo>
                    <a:cubicBezTo>
                      <a:pt x="55" y="403"/>
                      <a:pt x="55" y="403"/>
                      <a:pt x="55" y="403"/>
                    </a:cubicBezTo>
                    <a:cubicBezTo>
                      <a:pt x="53" y="405"/>
                      <a:pt x="52" y="408"/>
                      <a:pt x="53" y="411"/>
                    </a:cubicBezTo>
                    <a:cubicBezTo>
                      <a:pt x="53" y="414"/>
                      <a:pt x="55" y="416"/>
                      <a:pt x="58" y="418"/>
                    </a:cubicBezTo>
                    <a:cubicBezTo>
                      <a:pt x="69" y="423"/>
                      <a:pt x="81" y="426"/>
                      <a:pt x="93" y="426"/>
                    </a:cubicBezTo>
                    <a:cubicBezTo>
                      <a:pt x="93" y="426"/>
                      <a:pt x="93" y="426"/>
                      <a:pt x="93" y="426"/>
                    </a:cubicBezTo>
                    <a:cubicBezTo>
                      <a:pt x="114" y="426"/>
                      <a:pt x="135" y="417"/>
                      <a:pt x="150" y="401"/>
                    </a:cubicBezTo>
                    <a:cubicBezTo>
                      <a:pt x="173" y="379"/>
                      <a:pt x="181" y="343"/>
                      <a:pt x="171" y="313"/>
                    </a:cubicBezTo>
                    <a:lnTo>
                      <a:pt x="320" y="165"/>
                    </a:lnTo>
                    <a:close/>
                    <a:moveTo>
                      <a:pt x="137" y="388"/>
                    </a:moveTo>
                    <a:cubicBezTo>
                      <a:pt x="125" y="400"/>
                      <a:pt x="109" y="407"/>
                      <a:pt x="93" y="407"/>
                    </a:cubicBezTo>
                    <a:cubicBezTo>
                      <a:pt x="88" y="407"/>
                      <a:pt x="84" y="406"/>
                      <a:pt x="79" y="405"/>
                    </a:cubicBezTo>
                    <a:cubicBezTo>
                      <a:pt x="114" y="370"/>
                      <a:pt x="114" y="370"/>
                      <a:pt x="114" y="370"/>
                    </a:cubicBezTo>
                    <a:cubicBezTo>
                      <a:pt x="123" y="361"/>
                      <a:pt x="124" y="346"/>
                      <a:pt x="115" y="337"/>
                    </a:cubicBezTo>
                    <a:cubicBezTo>
                      <a:pt x="95" y="317"/>
                      <a:pt x="95" y="317"/>
                      <a:pt x="95" y="317"/>
                    </a:cubicBezTo>
                    <a:cubicBezTo>
                      <a:pt x="91" y="312"/>
                      <a:pt x="85" y="310"/>
                      <a:pt x="79" y="310"/>
                    </a:cubicBezTo>
                    <a:cubicBezTo>
                      <a:pt x="73" y="310"/>
                      <a:pt x="66" y="313"/>
                      <a:pt x="62" y="317"/>
                    </a:cubicBezTo>
                    <a:cubicBezTo>
                      <a:pt x="27" y="352"/>
                      <a:pt x="27" y="352"/>
                      <a:pt x="27" y="352"/>
                    </a:cubicBezTo>
                    <a:cubicBezTo>
                      <a:pt x="23" y="332"/>
                      <a:pt x="29" y="311"/>
                      <a:pt x="45" y="295"/>
                    </a:cubicBezTo>
                    <a:cubicBezTo>
                      <a:pt x="57" y="283"/>
                      <a:pt x="75" y="275"/>
                      <a:pt x="93" y="275"/>
                    </a:cubicBezTo>
                    <a:cubicBezTo>
                      <a:pt x="102" y="275"/>
                      <a:pt x="110" y="277"/>
                      <a:pt x="117" y="280"/>
                    </a:cubicBezTo>
                    <a:cubicBezTo>
                      <a:pt x="121" y="282"/>
                      <a:pt x="125" y="281"/>
                      <a:pt x="128" y="278"/>
                    </a:cubicBezTo>
                    <a:cubicBezTo>
                      <a:pt x="285" y="121"/>
                      <a:pt x="285" y="121"/>
                      <a:pt x="285" y="121"/>
                    </a:cubicBezTo>
                    <a:cubicBezTo>
                      <a:pt x="287" y="118"/>
                      <a:pt x="288" y="114"/>
                      <a:pt x="287" y="111"/>
                    </a:cubicBezTo>
                    <a:cubicBezTo>
                      <a:pt x="277" y="87"/>
                      <a:pt x="283" y="56"/>
                      <a:pt x="301" y="37"/>
                    </a:cubicBezTo>
                    <a:cubicBezTo>
                      <a:pt x="313" y="25"/>
                      <a:pt x="329" y="18"/>
                      <a:pt x="345" y="18"/>
                    </a:cubicBezTo>
                    <a:cubicBezTo>
                      <a:pt x="350" y="18"/>
                      <a:pt x="355" y="19"/>
                      <a:pt x="359" y="20"/>
                    </a:cubicBezTo>
                    <a:cubicBezTo>
                      <a:pt x="324" y="55"/>
                      <a:pt x="324" y="55"/>
                      <a:pt x="324" y="55"/>
                    </a:cubicBezTo>
                    <a:cubicBezTo>
                      <a:pt x="315" y="65"/>
                      <a:pt x="315" y="79"/>
                      <a:pt x="324" y="88"/>
                    </a:cubicBezTo>
                    <a:cubicBezTo>
                      <a:pt x="344" y="108"/>
                      <a:pt x="344" y="108"/>
                      <a:pt x="344" y="108"/>
                    </a:cubicBezTo>
                    <a:cubicBezTo>
                      <a:pt x="348" y="112"/>
                      <a:pt x="354" y="115"/>
                      <a:pt x="360" y="115"/>
                    </a:cubicBezTo>
                    <a:cubicBezTo>
                      <a:pt x="366" y="115"/>
                      <a:pt x="372" y="112"/>
                      <a:pt x="377" y="108"/>
                    </a:cubicBezTo>
                    <a:cubicBezTo>
                      <a:pt x="411" y="73"/>
                      <a:pt x="411" y="73"/>
                      <a:pt x="411" y="73"/>
                    </a:cubicBezTo>
                    <a:cubicBezTo>
                      <a:pt x="415" y="93"/>
                      <a:pt x="409" y="115"/>
                      <a:pt x="394" y="130"/>
                    </a:cubicBezTo>
                    <a:cubicBezTo>
                      <a:pt x="381" y="143"/>
                      <a:pt x="363" y="150"/>
                      <a:pt x="345" y="150"/>
                    </a:cubicBezTo>
                    <a:cubicBezTo>
                      <a:pt x="337" y="150"/>
                      <a:pt x="329" y="148"/>
                      <a:pt x="321" y="145"/>
                    </a:cubicBezTo>
                    <a:cubicBezTo>
                      <a:pt x="318" y="144"/>
                      <a:pt x="314" y="144"/>
                      <a:pt x="311" y="147"/>
                    </a:cubicBezTo>
                    <a:cubicBezTo>
                      <a:pt x="154" y="304"/>
                      <a:pt x="154" y="304"/>
                      <a:pt x="154" y="304"/>
                    </a:cubicBezTo>
                    <a:cubicBezTo>
                      <a:pt x="151" y="307"/>
                      <a:pt x="150" y="311"/>
                      <a:pt x="152" y="315"/>
                    </a:cubicBezTo>
                    <a:cubicBezTo>
                      <a:pt x="162" y="339"/>
                      <a:pt x="156" y="370"/>
                      <a:pt x="137" y="38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4" name="Freeform 127">
                <a:extLst>
                  <a:ext uri="{FF2B5EF4-FFF2-40B4-BE49-F238E27FC236}">
                    <a16:creationId xmlns:a16="http://schemas.microsoft.com/office/drawing/2014/main" id="{F9211CA9-B3CF-1441-A097-F2D7CD83A821}"/>
                  </a:ext>
                </a:extLst>
              </p:cNvPr>
              <p:cNvSpPr>
                <a:spLocks/>
              </p:cNvSpPr>
              <p:nvPr/>
            </p:nvSpPr>
            <p:spPr bwMode="auto">
              <a:xfrm>
                <a:off x="2447925" y="1257300"/>
                <a:ext cx="198438" cy="193675"/>
              </a:xfrm>
              <a:custGeom>
                <a:avLst/>
                <a:gdLst>
                  <a:gd name="T0" fmla="*/ 56 w 197"/>
                  <a:gd name="T1" fmla="*/ 3 h 194"/>
                  <a:gd name="T2" fmla="*/ 43 w 197"/>
                  <a:gd name="T3" fmla="*/ 3 h 194"/>
                  <a:gd name="T4" fmla="*/ 43 w 197"/>
                  <a:gd name="T5" fmla="*/ 16 h 194"/>
                  <a:gd name="T6" fmla="*/ 174 w 197"/>
                  <a:gd name="T7" fmla="*/ 147 h 194"/>
                  <a:gd name="T8" fmla="*/ 174 w 197"/>
                  <a:gd name="T9" fmla="*/ 154 h 194"/>
                  <a:gd name="T10" fmla="*/ 155 w 197"/>
                  <a:gd name="T11" fmla="*/ 174 h 194"/>
                  <a:gd name="T12" fmla="*/ 152 w 197"/>
                  <a:gd name="T13" fmla="*/ 175 h 194"/>
                  <a:gd name="T14" fmla="*/ 152 w 197"/>
                  <a:gd name="T15" fmla="*/ 175 h 194"/>
                  <a:gd name="T16" fmla="*/ 148 w 197"/>
                  <a:gd name="T17" fmla="*/ 174 h 194"/>
                  <a:gd name="T18" fmla="*/ 17 w 197"/>
                  <a:gd name="T19" fmla="*/ 43 h 194"/>
                  <a:gd name="T20" fmla="*/ 4 w 197"/>
                  <a:gd name="T21" fmla="*/ 43 h 194"/>
                  <a:gd name="T22" fmla="*/ 4 w 197"/>
                  <a:gd name="T23" fmla="*/ 56 h 194"/>
                  <a:gd name="T24" fmla="*/ 135 w 197"/>
                  <a:gd name="T25" fmla="*/ 187 h 194"/>
                  <a:gd name="T26" fmla="*/ 152 w 197"/>
                  <a:gd name="T27" fmla="*/ 194 h 194"/>
                  <a:gd name="T28" fmla="*/ 152 w 197"/>
                  <a:gd name="T29" fmla="*/ 194 h 194"/>
                  <a:gd name="T30" fmla="*/ 169 w 197"/>
                  <a:gd name="T31" fmla="*/ 187 h 194"/>
                  <a:gd name="T32" fmla="*/ 187 w 197"/>
                  <a:gd name="T33" fmla="*/ 167 h 194"/>
                  <a:gd name="T34" fmla="*/ 187 w 197"/>
                  <a:gd name="T35" fmla="*/ 134 h 194"/>
                  <a:gd name="T36" fmla="*/ 56 w 197"/>
                  <a:gd name="T37" fmla="*/ 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4">
                    <a:moveTo>
                      <a:pt x="56" y="3"/>
                    </a:moveTo>
                    <a:cubicBezTo>
                      <a:pt x="53" y="0"/>
                      <a:pt x="47" y="0"/>
                      <a:pt x="43" y="3"/>
                    </a:cubicBezTo>
                    <a:cubicBezTo>
                      <a:pt x="39" y="7"/>
                      <a:pt x="39" y="13"/>
                      <a:pt x="43" y="16"/>
                    </a:cubicBezTo>
                    <a:cubicBezTo>
                      <a:pt x="174" y="147"/>
                      <a:pt x="174" y="147"/>
                      <a:pt x="174" y="147"/>
                    </a:cubicBezTo>
                    <a:cubicBezTo>
                      <a:pt x="176" y="149"/>
                      <a:pt x="176" y="152"/>
                      <a:pt x="174" y="154"/>
                    </a:cubicBezTo>
                    <a:cubicBezTo>
                      <a:pt x="155" y="174"/>
                      <a:pt x="155" y="174"/>
                      <a:pt x="155" y="174"/>
                    </a:cubicBezTo>
                    <a:cubicBezTo>
                      <a:pt x="154" y="175"/>
                      <a:pt x="153" y="175"/>
                      <a:pt x="152" y="175"/>
                    </a:cubicBezTo>
                    <a:cubicBezTo>
                      <a:pt x="152" y="175"/>
                      <a:pt x="152" y="175"/>
                      <a:pt x="152" y="175"/>
                    </a:cubicBezTo>
                    <a:cubicBezTo>
                      <a:pt x="151" y="175"/>
                      <a:pt x="149" y="175"/>
                      <a:pt x="148" y="174"/>
                    </a:cubicBezTo>
                    <a:cubicBezTo>
                      <a:pt x="17" y="43"/>
                      <a:pt x="17" y="43"/>
                      <a:pt x="17" y="43"/>
                    </a:cubicBezTo>
                    <a:cubicBezTo>
                      <a:pt x="13" y="39"/>
                      <a:pt x="7" y="39"/>
                      <a:pt x="4" y="43"/>
                    </a:cubicBezTo>
                    <a:cubicBezTo>
                      <a:pt x="0" y="46"/>
                      <a:pt x="0" y="52"/>
                      <a:pt x="4" y="56"/>
                    </a:cubicBezTo>
                    <a:cubicBezTo>
                      <a:pt x="135" y="187"/>
                      <a:pt x="135" y="187"/>
                      <a:pt x="135" y="187"/>
                    </a:cubicBezTo>
                    <a:cubicBezTo>
                      <a:pt x="140" y="191"/>
                      <a:pt x="146" y="194"/>
                      <a:pt x="152" y="194"/>
                    </a:cubicBezTo>
                    <a:cubicBezTo>
                      <a:pt x="152" y="194"/>
                      <a:pt x="152" y="194"/>
                      <a:pt x="152" y="194"/>
                    </a:cubicBezTo>
                    <a:cubicBezTo>
                      <a:pt x="158" y="194"/>
                      <a:pt x="164" y="191"/>
                      <a:pt x="169" y="187"/>
                    </a:cubicBezTo>
                    <a:cubicBezTo>
                      <a:pt x="187" y="167"/>
                      <a:pt x="187" y="167"/>
                      <a:pt x="187" y="167"/>
                    </a:cubicBezTo>
                    <a:cubicBezTo>
                      <a:pt x="197" y="158"/>
                      <a:pt x="197" y="143"/>
                      <a:pt x="187" y="134"/>
                    </a:cubicBezTo>
                    <a:lnTo>
                      <a:pt x="56"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5" name="Freeform 128">
                <a:extLst>
                  <a:ext uri="{FF2B5EF4-FFF2-40B4-BE49-F238E27FC236}">
                    <a16:creationId xmlns:a16="http://schemas.microsoft.com/office/drawing/2014/main" id="{3141BD4C-46AF-E045-9BE8-8C385A31AD2D}"/>
                  </a:ext>
                </a:extLst>
              </p:cNvPr>
              <p:cNvSpPr>
                <a:spLocks noEditPoints="1"/>
              </p:cNvSpPr>
              <p:nvPr/>
            </p:nvSpPr>
            <p:spPr bwMode="auto">
              <a:xfrm>
                <a:off x="2219325" y="1027113"/>
                <a:ext cx="177800" cy="176213"/>
              </a:xfrm>
              <a:custGeom>
                <a:avLst/>
                <a:gdLst>
                  <a:gd name="T0" fmla="*/ 43 w 178"/>
                  <a:gd name="T1" fmla="*/ 83 h 177"/>
                  <a:gd name="T2" fmla="*/ 49 w 178"/>
                  <a:gd name="T3" fmla="*/ 85 h 177"/>
                  <a:gd name="T4" fmla="*/ 56 w 178"/>
                  <a:gd name="T5" fmla="*/ 83 h 177"/>
                  <a:gd name="T6" fmla="*/ 62 w 178"/>
                  <a:gd name="T7" fmla="*/ 76 h 177"/>
                  <a:gd name="T8" fmla="*/ 161 w 178"/>
                  <a:gd name="T9" fmla="*/ 174 h 177"/>
                  <a:gd name="T10" fmla="*/ 167 w 178"/>
                  <a:gd name="T11" fmla="*/ 177 h 177"/>
                  <a:gd name="T12" fmla="*/ 174 w 178"/>
                  <a:gd name="T13" fmla="*/ 174 h 177"/>
                  <a:gd name="T14" fmla="*/ 174 w 178"/>
                  <a:gd name="T15" fmla="*/ 161 h 177"/>
                  <a:gd name="T16" fmla="*/ 76 w 178"/>
                  <a:gd name="T17" fmla="*/ 63 h 177"/>
                  <a:gd name="T18" fmla="*/ 82 w 178"/>
                  <a:gd name="T19" fmla="*/ 57 h 177"/>
                  <a:gd name="T20" fmla="*/ 82 w 178"/>
                  <a:gd name="T21" fmla="*/ 43 h 177"/>
                  <a:gd name="T22" fmla="*/ 43 w 178"/>
                  <a:gd name="T23" fmla="*/ 4 h 177"/>
                  <a:gd name="T24" fmla="*/ 30 w 178"/>
                  <a:gd name="T25" fmla="*/ 4 h 177"/>
                  <a:gd name="T26" fmla="*/ 3 w 178"/>
                  <a:gd name="T27" fmla="*/ 30 h 177"/>
                  <a:gd name="T28" fmla="*/ 3 w 178"/>
                  <a:gd name="T29" fmla="*/ 43 h 177"/>
                  <a:gd name="T30" fmla="*/ 43 w 178"/>
                  <a:gd name="T31" fmla="*/ 83 h 177"/>
                  <a:gd name="T32" fmla="*/ 36 w 178"/>
                  <a:gd name="T33" fmla="*/ 24 h 177"/>
                  <a:gd name="T34" fmla="*/ 62 w 178"/>
                  <a:gd name="T35" fmla="*/ 50 h 177"/>
                  <a:gd name="T36" fmla="*/ 49 w 178"/>
                  <a:gd name="T37" fmla="*/ 63 h 177"/>
                  <a:gd name="T38" fmla="*/ 23 w 178"/>
                  <a:gd name="T39" fmla="*/ 37 h 177"/>
                  <a:gd name="T40" fmla="*/ 36 w 178"/>
                  <a:gd name="T41" fmla="*/ 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43" y="83"/>
                    </a:moveTo>
                    <a:cubicBezTo>
                      <a:pt x="45" y="85"/>
                      <a:pt x="47" y="85"/>
                      <a:pt x="49" y="85"/>
                    </a:cubicBezTo>
                    <a:cubicBezTo>
                      <a:pt x="52" y="85"/>
                      <a:pt x="54" y="85"/>
                      <a:pt x="56" y="83"/>
                    </a:cubicBezTo>
                    <a:cubicBezTo>
                      <a:pt x="62" y="76"/>
                      <a:pt x="62" y="76"/>
                      <a:pt x="62" y="76"/>
                    </a:cubicBezTo>
                    <a:cubicBezTo>
                      <a:pt x="161" y="174"/>
                      <a:pt x="161" y="174"/>
                      <a:pt x="161" y="174"/>
                    </a:cubicBezTo>
                    <a:cubicBezTo>
                      <a:pt x="163" y="176"/>
                      <a:pt x="165" y="177"/>
                      <a:pt x="167" y="177"/>
                    </a:cubicBezTo>
                    <a:cubicBezTo>
                      <a:pt x="170" y="177"/>
                      <a:pt x="172" y="176"/>
                      <a:pt x="174" y="174"/>
                    </a:cubicBezTo>
                    <a:cubicBezTo>
                      <a:pt x="178" y="171"/>
                      <a:pt x="178" y="165"/>
                      <a:pt x="174" y="161"/>
                    </a:cubicBezTo>
                    <a:cubicBezTo>
                      <a:pt x="76" y="63"/>
                      <a:pt x="76" y="63"/>
                      <a:pt x="76" y="63"/>
                    </a:cubicBezTo>
                    <a:cubicBezTo>
                      <a:pt x="82" y="57"/>
                      <a:pt x="82" y="57"/>
                      <a:pt x="82" y="57"/>
                    </a:cubicBezTo>
                    <a:cubicBezTo>
                      <a:pt x="86" y="53"/>
                      <a:pt x="86" y="47"/>
                      <a:pt x="82" y="43"/>
                    </a:cubicBezTo>
                    <a:cubicBezTo>
                      <a:pt x="43" y="4"/>
                      <a:pt x="43" y="4"/>
                      <a:pt x="43" y="4"/>
                    </a:cubicBezTo>
                    <a:cubicBezTo>
                      <a:pt x="39" y="0"/>
                      <a:pt x="33" y="0"/>
                      <a:pt x="30" y="4"/>
                    </a:cubicBezTo>
                    <a:cubicBezTo>
                      <a:pt x="3" y="30"/>
                      <a:pt x="3" y="30"/>
                      <a:pt x="3" y="30"/>
                    </a:cubicBezTo>
                    <a:cubicBezTo>
                      <a:pt x="0" y="34"/>
                      <a:pt x="0" y="40"/>
                      <a:pt x="3" y="43"/>
                    </a:cubicBezTo>
                    <a:lnTo>
                      <a:pt x="43" y="83"/>
                    </a:lnTo>
                    <a:close/>
                    <a:moveTo>
                      <a:pt x="36" y="24"/>
                    </a:moveTo>
                    <a:cubicBezTo>
                      <a:pt x="62" y="50"/>
                      <a:pt x="62" y="50"/>
                      <a:pt x="62" y="50"/>
                    </a:cubicBezTo>
                    <a:cubicBezTo>
                      <a:pt x="49" y="63"/>
                      <a:pt x="49" y="63"/>
                      <a:pt x="49" y="63"/>
                    </a:cubicBezTo>
                    <a:cubicBezTo>
                      <a:pt x="23" y="37"/>
                      <a:pt x="23" y="37"/>
                      <a:pt x="23" y="37"/>
                    </a:cubicBezTo>
                    <a:lnTo>
                      <a:pt x="36" y="2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26" name="Title 2">
            <a:extLst>
              <a:ext uri="{FF2B5EF4-FFF2-40B4-BE49-F238E27FC236}">
                <a16:creationId xmlns:a16="http://schemas.microsoft.com/office/drawing/2014/main" id="{2A7270B1-1B90-0346-A6A6-27AE92DF3C01}"/>
              </a:ext>
            </a:extLst>
          </p:cNvPr>
          <p:cNvSpPr txBox="1">
            <a:spLocks/>
          </p:cNvSpPr>
          <p:nvPr/>
        </p:nvSpPr>
        <p:spPr>
          <a:xfrm>
            <a:off x="1805315" y="3310968"/>
            <a:ext cx="3858691" cy="82048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Discuss development of opioid induced hyperalgesia in the post surgical patient</a:t>
            </a:r>
          </a:p>
        </p:txBody>
      </p:sp>
      <p:grpSp>
        <p:nvGrpSpPr>
          <p:cNvPr id="27" name="Group 26">
            <a:extLst>
              <a:ext uri="{FF2B5EF4-FFF2-40B4-BE49-F238E27FC236}">
                <a16:creationId xmlns:a16="http://schemas.microsoft.com/office/drawing/2014/main" id="{0DA648BD-B5B3-464D-9B6E-187DF764A377}"/>
              </a:ext>
            </a:extLst>
          </p:cNvPr>
          <p:cNvGrpSpPr/>
          <p:nvPr/>
        </p:nvGrpSpPr>
        <p:grpSpPr>
          <a:xfrm>
            <a:off x="808566" y="4549401"/>
            <a:ext cx="792969" cy="792967"/>
            <a:chOff x="593725" y="3645849"/>
            <a:chExt cx="594727" cy="594725"/>
          </a:xfrm>
          <a:solidFill>
            <a:srgbClr val="00B0F0"/>
          </a:solidFill>
        </p:grpSpPr>
        <p:sp>
          <p:nvSpPr>
            <p:cNvPr id="28" name="Oval 27">
              <a:extLst>
                <a:ext uri="{FF2B5EF4-FFF2-40B4-BE49-F238E27FC236}">
                  <a16:creationId xmlns:a16="http://schemas.microsoft.com/office/drawing/2014/main" id="{99488AD8-FAEE-D148-8043-D816D698F685}"/>
                </a:ext>
              </a:extLst>
            </p:cNvPr>
            <p:cNvSpPr/>
            <p:nvPr/>
          </p:nvSpPr>
          <p:spPr>
            <a:xfrm>
              <a:off x="593725"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9" name="Group 28">
              <a:extLst>
                <a:ext uri="{FF2B5EF4-FFF2-40B4-BE49-F238E27FC236}">
                  <a16:creationId xmlns:a16="http://schemas.microsoft.com/office/drawing/2014/main" id="{3316DA31-D5D6-6144-A417-9056C20BDADF}"/>
                </a:ext>
              </a:extLst>
            </p:cNvPr>
            <p:cNvGrpSpPr/>
            <p:nvPr/>
          </p:nvGrpSpPr>
          <p:grpSpPr>
            <a:xfrm>
              <a:off x="724390" y="3816159"/>
              <a:ext cx="333396" cy="254106"/>
              <a:chOff x="7980364" y="1682751"/>
              <a:chExt cx="554038" cy="422275"/>
            </a:xfrm>
            <a:grpFill/>
          </p:grpSpPr>
          <p:sp>
            <p:nvSpPr>
              <p:cNvPr id="30" name="Freeform 130">
                <a:extLst>
                  <a:ext uri="{FF2B5EF4-FFF2-40B4-BE49-F238E27FC236}">
                    <a16:creationId xmlns:a16="http://schemas.microsoft.com/office/drawing/2014/main" id="{48936846-6375-584C-AA7F-B659E841B407}"/>
                  </a:ext>
                </a:extLst>
              </p:cNvPr>
              <p:cNvSpPr>
                <a:spLocks noEditPoints="1"/>
              </p:cNvSpPr>
              <p:nvPr/>
            </p:nvSpPr>
            <p:spPr bwMode="auto">
              <a:xfrm>
                <a:off x="7980364" y="1682751"/>
                <a:ext cx="554038" cy="357188"/>
              </a:xfrm>
              <a:custGeom>
                <a:avLst/>
                <a:gdLst>
                  <a:gd name="T0" fmla="*/ 533 w 556"/>
                  <a:gd name="T1" fmla="*/ 131 h 359"/>
                  <a:gd name="T2" fmla="*/ 503 w 556"/>
                  <a:gd name="T3" fmla="*/ 131 h 359"/>
                  <a:gd name="T4" fmla="*/ 503 w 556"/>
                  <a:gd name="T5" fmla="*/ 88 h 359"/>
                  <a:gd name="T6" fmla="*/ 481 w 556"/>
                  <a:gd name="T7" fmla="*/ 65 h 359"/>
                  <a:gd name="T8" fmla="*/ 455 w 556"/>
                  <a:gd name="T9" fmla="*/ 65 h 359"/>
                  <a:gd name="T10" fmla="*/ 445 w 556"/>
                  <a:gd name="T11" fmla="*/ 75 h 359"/>
                  <a:gd name="T12" fmla="*/ 455 w 556"/>
                  <a:gd name="T13" fmla="*/ 84 h 359"/>
                  <a:gd name="T14" fmla="*/ 481 w 556"/>
                  <a:gd name="T15" fmla="*/ 84 h 359"/>
                  <a:gd name="T16" fmla="*/ 485 w 556"/>
                  <a:gd name="T17" fmla="*/ 88 h 359"/>
                  <a:gd name="T18" fmla="*/ 485 w 556"/>
                  <a:gd name="T19" fmla="*/ 131 h 359"/>
                  <a:gd name="T20" fmla="*/ 438 w 556"/>
                  <a:gd name="T21" fmla="*/ 131 h 359"/>
                  <a:gd name="T22" fmla="*/ 438 w 556"/>
                  <a:gd name="T23" fmla="*/ 9 h 359"/>
                  <a:gd name="T24" fmla="*/ 428 w 556"/>
                  <a:gd name="T25" fmla="*/ 0 h 359"/>
                  <a:gd name="T26" fmla="*/ 127 w 556"/>
                  <a:gd name="T27" fmla="*/ 0 h 359"/>
                  <a:gd name="T28" fmla="*/ 118 w 556"/>
                  <a:gd name="T29" fmla="*/ 9 h 359"/>
                  <a:gd name="T30" fmla="*/ 118 w 556"/>
                  <a:gd name="T31" fmla="*/ 131 h 359"/>
                  <a:gd name="T32" fmla="*/ 71 w 556"/>
                  <a:gd name="T33" fmla="*/ 131 h 359"/>
                  <a:gd name="T34" fmla="*/ 71 w 556"/>
                  <a:gd name="T35" fmla="*/ 88 h 359"/>
                  <a:gd name="T36" fmla="*/ 75 w 556"/>
                  <a:gd name="T37" fmla="*/ 84 h 359"/>
                  <a:gd name="T38" fmla="*/ 101 w 556"/>
                  <a:gd name="T39" fmla="*/ 84 h 359"/>
                  <a:gd name="T40" fmla="*/ 110 w 556"/>
                  <a:gd name="T41" fmla="*/ 75 h 359"/>
                  <a:gd name="T42" fmla="*/ 101 w 556"/>
                  <a:gd name="T43" fmla="*/ 65 h 359"/>
                  <a:gd name="T44" fmla="*/ 75 w 556"/>
                  <a:gd name="T45" fmla="*/ 65 h 359"/>
                  <a:gd name="T46" fmla="*/ 52 w 556"/>
                  <a:gd name="T47" fmla="*/ 88 h 359"/>
                  <a:gd name="T48" fmla="*/ 52 w 556"/>
                  <a:gd name="T49" fmla="*/ 131 h 359"/>
                  <a:gd name="T50" fmla="*/ 22 w 556"/>
                  <a:gd name="T51" fmla="*/ 131 h 359"/>
                  <a:gd name="T52" fmla="*/ 0 w 556"/>
                  <a:gd name="T53" fmla="*/ 153 h 359"/>
                  <a:gd name="T54" fmla="*/ 0 w 556"/>
                  <a:gd name="T55" fmla="*/ 337 h 359"/>
                  <a:gd name="T56" fmla="*/ 22 w 556"/>
                  <a:gd name="T57" fmla="*/ 359 h 359"/>
                  <a:gd name="T58" fmla="*/ 101 w 556"/>
                  <a:gd name="T59" fmla="*/ 359 h 359"/>
                  <a:gd name="T60" fmla="*/ 110 w 556"/>
                  <a:gd name="T61" fmla="*/ 350 h 359"/>
                  <a:gd name="T62" fmla="*/ 101 w 556"/>
                  <a:gd name="T63" fmla="*/ 341 h 359"/>
                  <a:gd name="T64" fmla="*/ 22 w 556"/>
                  <a:gd name="T65" fmla="*/ 341 h 359"/>
                  <a:gd name="T66" fmla="*/ 19 w 556"/>
                  <a:gd name="T67" fmla="*/ 337 h 359"/>
                  <a:gd name="T68" fmla="*/ 19 w 556"/>
                  <a:gd name="T69" fmla="*/ 294 h 359"/>
                  <a:gd name="T70" fmla="*/ 537 w 556"/>
                  <a:gd name="T71" fmla="*/ 294 h 359"/>
                  <a:gd name="T72" fmla="*/ 537 w 556"/>
                  <a:gd name="T73" fmla="*/ 337 h 359"/>
                  <a:gd name="T74" fmla="*/ 533 w 556"/>
                  <a:gd name="T75" fmla="*/ 341 h 359"/>
                  <a:gd name="T76" fmla="*/ 455 w 556"/>
                  <a:gd name="T77" fmla="*/ 341 h 359"/>
                  <a:gd name="T78" fmla="*/ 445 w 556"/>
                  <a:gd name="T79" fmla="*/ 350 h 359"/>
                  <a:gd name="T80" fmla="*/ 455 w 556"/>
                  <a:gd name="T81" fmla="*/ 359 h 359"/>
                  <a:gd name="T82" fmla="*/ 533 w 556"/>
                  <a:gd name="T83" fmla="*/ 359 h 359"/>
                  <a:gd name="T84" fmla="*/ 556 w 556"/>
                  <a:gd name="T85" fmla="*/ 337 h 359"/>
                  <a:gd name="T86" fmla="*/ 556 w 556"/>
                  <a:gd name="T87" fmla="*/ 153 h 359"/>
                  <a:gd name="T88" fmla="*/ 533 w 556"/>
                  <a:gd name="T89" fmla="*/ 131 h 359"/>
                  <a:gd name="T90" fmla="*/ 136 w 556"/>
                  <a:gd name="T91" fmla="*/ 19 h 359"/>
                  <a:gd name="T92" fmla="*/ 419 w 556"/>
                  <a:gd name="T93" fmla="*/ 19 h 359"/>
                  <a:gd name="T94" fmla="*/ 419 w 556"/>
                  <a:gd name="T95" fmla="*/ 131 h 359"/>
                  <a:gd name="T96" fmla="*/ 136 w 556"/>
                  <a:gd name="T97" fmla="*/ 131 h 359"/>
                  <a:gd name="T98" fmla="*/ 136 w 556"/>
                  <a:gd name="T99" fmla="*/ 19 h 359"/>
                  <a:gd name="T100" fmla="*/ 19 w 556"/>
                  <a:gd name="T101" fmla="*/ 275 h 359"/>
                  <a:gd name="T102" fmla="*/ 19 w 556"/>
                  <a:gd name="T103" fmla="*/ 153 h 359"/>
                  <a:gd name="T104" fmla="*/ 22 w 556"/>
                  <a:gd name="T105" fmla="*/ 150 h 359"/>
                  <a:gd name="T106" fmla="*/ 533 w 556"/>
                  <a:gd name="T107" fmla="*/ 150 h 359"/>
                  <a:gd name="T108" fmla="*/ 537 w 556"/>
                  <a:gd name="T109" fmla="*/ 153 h 359"/>
                  <a:gd name="T110" fmla="*/ 537 w 556"/>
                  <a:gd name="T111" fmla="*/ 275 h 359"/>
                  <a:gd name="T112" fmla="*/ 19 w 556"/>
                  <a:gd name="T113" fmla="*/ 27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6" h="359">
                    <a:moveTo>
                      <a:pt x="533" y="131"/>
                    </a:moveTo>
                    <a:cubicBezTo>
                      <a:pt x="503" y="131"/>
                      <a:pt x="503" y="131"/>
                      <a:pt x="503" y="131"/>
                    </a:cubicBezTo>
                    <a:cubicBezTo>
                      <a:pt x="503" y="88"/>
                      <a:pt x="503" y="88"/>
                      <a:pt x="503" y="88"/>
                    </a:cubicBezTo>
                    <a:cubicBezTo>
                      <a:pt x="503" y="76"/>
                      <a:pt x="493" y="65"/>
                      <a:pt x="481" y="65"/>
                    </a:cubicBezTo>
                    <a:cubicBezTo>
                      <a:pt x="455" y="65"/>
                      <a:pt x="455" y="65"/>
                      <a:pt x="455" y="65"/>
                    </a:cubicBezTo>
                    <a:cubicBezTo>
                      <a:pt x="449" y="65"/>
                      <a:pt x="445" y="70"/>
                      <a:pt x="445" y="75"/>
                    </a:cubicBezTo>
                    <a:cubicBezTo>
                      <a:pt x="445" y="80"/>
                      <a:pt x="449" y="84"/>
                      <a:pt x="455" y="84"/>
                    </a:cubicBezTo>
                    <a:cubicBezTo>
                      <a:pt x="481" y="84"/>
                      <a:pt x="481" y="84"/>
                      <a:pt x="481" y="84"/>
                    </a:cubicBezTo>
                    <a:cubicBezTo>
                      <a:pt x="483" y="84"/>
                      <a:pt x="485" y="86"/>
                      <a:pt x="485" y="88"/>
                    </a:cubicBezTo>
                    <a:cubicBezTo>
                      <a:pt x="485" y="131"/>
                      <a:pt x="485" y="131"/>
                      <a:pt x="485" y="131"/>
                    </a:cubicBezTo>
                    <a:cubicBezTo>
                      <a:pt x="438" y="131"/>
                      <a:pt x="438" y="131"/>
                      <a:pt x="438" y="131"/>
                    </a:cubicBezTo>
                    <a:cubicBezTo>
                      <a:pt x="438" y="9"/>
                      <a:pt x="438" y="9"/>
                      <a:pt x="438" y="9"/>
                    </a:cubicBezTo>
                    <a:cubicBezTo>
                      <a:pt x="438" y="4"/>
                      <a:pt x="434" y="0"/>
                      <a:pt x="428" y="0"/>
                    </a:cubicBezTo>
                    <a:cubicBezTo>
                      <a:pt x="127" y="0"/>
                      <a:pt x="127" y="0"/>
                      <a:pt x="127" y="0"/>
                    </a:cubicBezTo>
                    <a:cubicBezTo>
                      <a:pt x="122" y="0"/>
                      <a:pt x="118" y="4"/>
                      <a:pt x="118" y="9"/>
                    </a:cubicBezTo>
                    <a:cubicBezTo>
                      <a:pt x="118" y="131"/>
                      <a:pt x="118" y="131"/>
                      <a:pt x="118" y="131"/>
                    </a:cubicBezTo>
                    <a:cubicBezTo>
                      <a:pt x="71" y="131"/>
                      <a:pt x="71" y="131"/>
                      <a:pt x="71" y="131"/>
                    </a:cubicBezTo>
                    <a:cubicBezTo>
                      <a:pt x="71" y="88"/>
                      <a:pt x="71" y="88"/>
                      <a:pt x="71" y="88"/>
                    </a:cubicBezTo>
                    <a:cubicBezTo>
                      <a:pt x="71" y="86"/>
                      <a:pt x="73" y="84"/>
                      <a:pt x="75" y="84"/>
                    </a:cubicBezTo>
                    <a:cubicBezTo>
                      <a:pt x="101" y="84"/>
                      <a:pt x="101" y="84"/>
                      <a:pt x="101" y="84"/>
                    </a:cubicBezTo>
                    <a:cubicBezTo>
                      <a:pt x="106" y="84"/>
                      <a:pt x="110" y="80"/>
                      <a:pt x="110" y="75"/>
                    </a:cubicBezTo>
                    <a:cubicBezTo>
                      <a:pt x="110" y="70"/>
                      <a:pt x="106" y="65"/>
                      <a:pt x="101" y="65"/>
                    </a:cubicBezTo>
                    <a:cubicBezTo>
                      <a:pt x="75" y="65"/>
                      <a:pt x="75" y="65"/>
                      <a:pt x="75" y="65"/>
                    </a:cubicBezTo>
                    <a:cubicBezTo>
                      <a:pt x="62" y="65"/>
                      <a:pt x="52" y="76"/>
                      <a:pt x="52" y="88"/>
                    </a:cubicBezTo>
                    <a:cubicBezTo>
                      <a:pt x="52" y="131"/>
                      <a:pt x="52" y="131"/>
                      <a:pt x="52" y="131"/>
                    </a:cubicBezTo>
                    <a:cubicBezTo>
                      <a:pt x="22" y="131"/>
                      <a:pt x="22" y="131"/>
                      <a:pt x="22" y="131"/>
                    </a:cubicBezTo>
                    <a:cubicBezTo>
                      <a:pt x="10" y="131"/>
                      <a:pt x="0" y="141"/>
                      <a:pt x="0" y="153"/>
                    </a:cubicBezTo>
                    <a:cubicBezTo>
                      <a:pt x="0" y="337"/>
                      <a:pt x="0" y="337"/>
                      <a:pt x="0" y="337"/>
                    </a:cubicBezTo>
                    <a:cubicBezTo>
                      <a:pt x="0" y="349"/>
                      <a:pt x="10" y="359"/>
                      <a:pt x="22" y="359"/>
                    </a:cubicBezTo>
                    <a:cubicBezTo>
                      <a:pt x="101" y="359"/>
                      <a:pt x="101" y="359"/>
                      <a:pt x="101" y="359"/>
                    </a:cubicBezTo>
                    <a:cubicBezTo>
                      <a:pt x="106" y="359"/>
                      <a:pt x="110" y="355"/>
                      <a:pt x="110" y="350"/>
                    </a:cubicBezTo>
                    <a:cubicBezTo>
                      <a:pt x="110" y="345"/>
                      <a:pt x="106" y="341"/>
                      <a:pt x="101" y="341"/>
                    </a:cubicBezTo>
                    <a:cubicBezTo>
                      <a:pt x="22" y="341"/>
                      <a:pt x="22" y="341"/>
                      <a:pt x="22" y="341"/>
                    </a:cubicBezTo>
                    <a:cubicBezTo>
                      <a:pt x="20" y="341"/>
                      <a:pt x="19" y="339"/>
                      <a:pt x="19" y="337"/>
                    </a:cubicBezTo>
                    <a:cubicBezTo>
                      <a:pt x="19" y="294"/>
                      <a:pt x="19" y="294"/>
                      <a:pt x="19" y="294"/>
                    </a:cubicBezTo>
                    <a:cubicBezTo>
                      <a:pt x="537" y="294"/>
                      <a:pt x="537" y="294"/>
                      <a:pt x="537" y="294"/>
                    </a:cubicBezTo>
                    <a:cubicBezTo>
                      <a:pt x="537" y="337"/>
                      <a:pt x="537" y="337"/>
                      <a:pt x="537" y="337"/>
                    </a:cubicBezTo>
                    <a:cubicBezTo>
                      <a:pt x="537" y="339"/>
                      <a:pt x="535" y="341"/>
                      <a:pt x="533" y="341"/>
                    </a:cubicBezTo>
                    <a:cubicBezTo>
                      <a:pt x="455" y="341"/>
                      <a:pt x="455" y="341"/>
                      <a:pt x="455" y="341"/>
                    </a:cubicBezTo>
                    <a:cubicBezTo>
                      <a:pt x="449" y="341"/>
                      <a:pt x="445" y="345"/>
                      <a:pt x="445" y="350"/>
                    </a:cubicBezTo>
                    <a:cubicBezTo>
                      <a:pt x="445" y="355"/>
                      <a:pt x="449" y="359"/>
                      <a:pt x="455" y="359"/>
                    </a:cubicBezTo>
                    <a:cubicBezTo>
                      <a:pt x="533" y="359"/>
                      <a:pt x="533" y="359"/>
                      <a:pt x="533" y="359"/>
                    </a:cubicBezTo>
                    <a:cubicBezTo>
                      <a:pt x="546" y="359"/>
                      <a:pt x="556" y="349"/>
                      <a:pt x="556" y="337"/>
                    </a:cubicBezTo>
                    <a:cubicBezTo>
                      <a:pt x="556" y="153"/>
                      <a:pt x="556" y="153"/>
                      <a:pt x="556" y="153"/>
                    </a:cubicBezTo>
                    <a:cubicBezTo>
                      <a:pt x="556" y="141"/>
                      <a:pt x="546" y="131"/>
                      <a:pt x="533" y="131"/>
                    </a:cubicBezTo>
                    <a:close/>
                    <a:moveTo>
                      <a:pt x="136" y="19"/>
                    </a:moveTo>
                    <a:cubicBezTo>
                      <a:pt x="419" y="19"/>
                      <a:pt x="419" y="19"/>
                      <a:pt x="419" y="19"/>
                    </a:cubicBezTo>
                    <a:cubicBezTo>
                      <a:pt x="419" y="131"/>
                      <a:pt x="419" y="131"/>
                      <a:pt x="419" y="131"/>
                    </a:cubicBezTo>
                    <a:cubicBezTo>
                      <a:pt x="136" y="131"/>
                      <a:pt x="136" y="131"/>
                      <a:pt x="136" y="131"/>
                    </a:cubicBezTo>
                    <a:lnTo>
                      <a:pt x="136" y="19"/>
                    </a:lnTo>
                    <a:close/>
                    <a:moveTo>
                      <a:pt x="19" y="275"/>
                    </a:moveTo>
                    <a:cubicBezTo>
                      <a:pt x="19" y="153"/>
                      <a:pt x="19" y="153"/>
                      <a:pt x="19" y="153"/>
                    </a:cubicBezTo>
                    <a:cubicBezTo>
                      <a:pt x="19" y="151"/>
                      <a:pt x="20" y="150"/>
                      <a:pt x="22" y="150"/>
                    </a:cubicBezTo>
                    <a:cubicBezTo>
                      <a:pt x="533" y="150"/>
                      <a:pt x="533" y="150"/>
                      <a:pt x="533" y="150"/>
                    </a:cubicBezTo>
                    <a:cubicBezTo>
                      <a:pt x="535" y="150"/>
                      <a:pt x="537" y="151"/>
                      <a:pt x="537" y="153"/>
                    </a:cubicBezTo>
                    <a:cubicBezTo>
                      <a:pt x="537" y="275"/>
                      <a:pt x="537" y="275"/>
                      <a:pt x="537" y="275"/>
                    </a:cubicBezTo>
                    <a:lnTo>
                      <a:pt x="19" y="275"/>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1" name="Freeform 131">
                <a:extLst>
                  <a:ext uri="{FF2B5EF4-FFF2-40B4-BE49-F238E27FC236}">
                    <a16:creationId xmlns:a16="http://schemas.microsoft.com/office/drawing/2014/main" id="{B8809F02-81E3-1B40-8DF6-2FA0EA69371B}"/>
                  </a:ext>
                </a:extLst>
              </p:cNvPr>
              <p:cNvSpPr>
                <a:spLocks/>
              </p:cNvSpPr>
              <p:nvPr/>
            </p:nvSpPr>
            <p:spPr bwMode="auto">
              <a:xfrm>
                <a:off x="8097839" y="1982788"/>
                <a:ext cx="319088" cy="122238"/>
              </a:xfrm>
              <a:custGeom>
                <a:avLst/>
                <a:gdLst>
                  <a:gd name="T0" fmla="*/ 310 w 320"/>
                  <a:gd name="T1" fmla="*/ 0 h 124"/>
                  <a:gd name="T2" fmla="*/ 301 w 320"/>
                  <a:gd name="T3" fmla="*/ 10 h 124"/>
                  <a:gd name="T4" fmla="*/ 301 w 320"/>
                  <a:gd name="T5" fmla="*/ 105 h 124"/>
                  <a:gd name="T6" fmla="*/ 18 w 320"/>
                  <a:gd name="T7" fmla="*/ 105 h 124"/>
                  <a:gd name="T8" fmla="*/ 18 w 320"/>
                  <a:gd name="T9" fmla="*/ 10 h 124"/>
                  <a:gd name="T10" fmla="*/ 9 w 320"/>
                  <a:gd name="T11" fmla="*/ 0 h 124"/>
                  <a:gd name="T12" fmla="*/ 0 w 320"/>
                  <a:gd name="T13" fmla="*/ 10 h 124"/>
                  <a:gd name="T14" fmla="*/ 0 w 320"/>
                  <a:gd name="T15" fmla="*/ 114 h 124"/>
                  <a:gd name="T16" fmla="*/ 9 w 320"/>
                  <a:gd name="T17" fmla="*/ 124 h 124"/>
                  <a:gd name="T18" fmla="*/ 310 w 320"/>
                  <a:gd name="T19" fmla="*/ 124 h 124"/>
                  <a:gd name="T20" fmla="*/ 320 w 320"/>
                  <a:gd name="T21" fmla="*/ 114 h 124"/>
                  <a:gd name="T22" fmla="*/ 320 w 320"/>
                  <a:gd name="T23" fmla="*/ 10 h 124"/>
                  <a:gd name="T24" fmla="*/ 310 w 320"/>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124">
                    <a:moveTo>
                      <a:pt x="310" y="0"/>
                    </a:moveTo>
                    <a:cubicBezTo>
                      <a:pt x="305" y="0"/>
                      <a:pt x="301" y="4"/>
                      <a:pt x="301" y="10"/>
                    </a:cubicBezTo>
                    <a:cubicBezTo>
                      <a:pt x="301" y="105"/>
                      <a:pt x="301" y="105"/>
                      <a:pt x="301" y="105"/>
                    </a:cubicBezTo>
                    <a:cubicBezTo>
                      <a:pt x="18" y="105"/>
                      <a:pt x="18" y="105"/>
                      <a:pt x="18" y="105"/>
                    </a:cubicBezTo>
                    <a:cubicBezTo>
                      <a:pt x="18" y="10"/>
                      <a:pt x="18" y="10"/>
                      <a:pt x="18" y="10"/>
                    </a:cubicBezTo>
                    <a:cubicBezTo>
                      <a:pt x="18" y="4"/>
                      <a:pt x="14" y="0"/>
                      <a:pt x="9" y="0"/>
                    </a:cubicBezTo>
                    <a:cubicBezTo>
                      <a:pt x="4" y="0"/>
                      <a:pt x="0" y="4"/>
                      <a:pt x="0" y="10"/>
                    </a:cubicBezTo>
                    <a:cubicBezTo>
                      <a:pt x="0" y="114"/>
                      <a:pt x="0" y="114"/>
                      <a:pt x="0" y="114"/>
                    </a:cubicBezTo>
                    <a:cubicBezTo>
                      <a:pt x="0" y="120"/>
                      <a:pt x="4" y="124"/>
                      <a:pt x="9" y="124"/>
                    </a:cubicBezTo>
                    <a:cubicBezTo>
                      <a:pt x="310" y="124"/>
                      <a:pt x="310" y="124"/>
                      <a:pt x="310" y="124"/>
                    </a:cubicBezTo>
                    <a:cubicBezTo>
                      <a:pt x="316" y="124"/>
                      <a:pt x="320" y="120"/>
                      <a:pt x="320" y="114"/>
                    </a:cubicBezTo>
                    <a:cubicBezTo>
                      <a:pt x="320" y="10"/>
                      <a:pt x="320" y="10"/>
                      <a:pt x="320" y="10"/>
                    </a:cubicBezTo>
                    <a:cubicBezTo>
                      <a:pt x="320" y="4"/>
                      <a:pt x="316" y="0"/>
                      <a:pt x="31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2" name="Oval 132">
                <a:extLst>
                  <a:ext uri="{FF2B5EF4-FFF2-40B4-BE49-F238E27FC236}">
                    <a16:creationId xmlns:a16="http://schemas.microsoft.com/office/drawing/2014/main" id="{D58CE1F6-13FF-B04C-B6ED-BF4E2EA38C55}"/>
                  </a:ext>
                </a:extLst>
              </p:cNvPr>
              <p:cNvSpPr>
                <a:spLocks noChangeArrowheads="1"/>
              </p:cNvSpPr>
              <p:nvPr/>
            </p:nvSpPr>
            <p:spPr bwMode="auto">
              <a:xfrm>
                <a:off x="8456614"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3" name="Oval 133">
                <a:extLst>
                  <a:ext uri="{FF2B5EF4-FFF2-40B4-BE49-F238E27FC236}">
                    <a16:creationId xmlns:a16="http://schemas.microsoft.com/office/drawing/2014/main" id="{2ED5F3C8-CDFB-4C47-9061-43DE42A47286}"/>
                  </a:ext>
                </a:extLst>
              </p:cNvPr>
              <p:cNvSpPr>
                <a:spLocks noChangeArrowheads="1"/>
              </p:cNvSpPr>
              <p:nvPr/>
            </p:nvSpPr>
            <p:spPr bwMode="auto">
              <a:xfrm>
                <a:off x="8404226"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34" name="Title 2">
            <a:extLst>
              <a:ext uri="{FF2B5EF4-FFF2-40B4-BE49-F238E27FC236}">
                <a16:creationId xmlns:a16="http://schemas.microsoft.com/office/drawing/2014/main" id="{D36F086A-1EF6-874E-A16F-3BFCF3864B41}"/>
              </a:ext>
            </a:extLst>
          </p:cNvPr>
          <p:cNvSpPr txBox="1">
            <a:spLocks/>
          </p:cNvSpPr>
          <p:nvPr/>
        </p:nvSpPr>
        <p:spPr>
          <a:xfrm>
            <a:off x="1805315" y="4677593"/>
            <a:ext cx="3868245" cy="1025602"/>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Discuss the complexity of pain pathways and why multiple analgesic techniques improve outcomes</a:t>
            </a:r>
          </a:p>
        </p:txBody>
      </p:sp>
      <p:grpSp>
        <p:nvGrpSpPr>
          <p:cNvPr id="35" name="Group 34">
            <a:extLst>
              <a:ext uri="{FF2B5EF4-FFF2-40B4-BE49-F238E27FC236}">
                <a16:creationId xmlns:a16="http://schemas.microsoft.com/office/drawing/2014/main" id="{63F884FD-C6A7-B946-A733-DD471F5E3435}"/>
              </a:ext>
            </a:extLst>
          </p:cNvPr>
          <p:cNvGrpSpPr/>
          <p:nvPr/>
        </p:nvGrpSpPr>
        <p:grpSpPr>
          <a:xfrm>
            <a:off x="6542642" y="2044086"/>
            <a:ext cx="792969" cy="792967"/>
            <a:chOff x="4892821" y="1547349"/>
            <a:chExt cx="594727" cy="594725"/>
          </a:xfrm>
          <a:solidFill>
            <a:srgbClr val="00B0F0"/>
          </a:solidFill>
        </p:grpSpPr>
        <p:sp>
          <p:nvSpPr>
            <p:cNvPr id="36" name="Oval 35">
              <a:extLst>
                <a:ext uri="{FF2B5EF4-FFF2-40B4-BE49-F238E27FC236}">
                  <a16:creationId xmlns:a16="http://schemas.microsoft.com/office/drawing/2014/main" id="{597B58E9-9FE1-B141-A96F-38B72BDB969F}"/>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37" name="Group 36">
              <a:extLst>
                <a:ext uri="{FF2B5EF4-FFF2-40B4-BE49-F238E27FC236}">
                  <a16:creationId xmlns:a16="http://schemas.microsoft.com/office/drawing/2014/main" id="{1FEABDE4-BAD6-F34C-A6E0-986A889BAADA}"/>
                </a:ext>
              </a:extLst>
            </p:cNvPr>
            <p:cNvGrpSpPr/>
            <p:nvPr/>
          </p:nvGrpSpPr>
          <p:grpSpPr>
            <a:xfrm>
              <a:off x="5059310" y="1717660"/>
              <a:ext cx="261748" cy="254105"/>
              <a:chOff x="5529264" y="1682751"/>
              <a:chExt cx="434975" cy="422275"/>
            </a:xfrm>
            <a:grpFill/>
          </p:grpSpPr>
          <p:sp>
            <p:nvSpPr>
              <p:cNvPr id="38" name="Freeform 107">
                <a:extLst>
                  <a:ext uri="{FF2B5EF4-FFF2-40B4-BE49-F238E27FC236}">
                    <a16:creationId xmlns:a16="http://schemas.microsoft.com/office/drawing/2014/main" id="{69F33BD1-C75E-F246-9CC3-577BF014696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39" name="Freeform 108">
                <a:extLst>
                  <a:ext uri="{FF2B5EF4-FFF2-40B4-BE49-F238E27FC236}">
                    <a16:creationId xmlns:a16="http://schemas.microsoft.com/office/drawing/2014/main" id="{31248856-C85D-E349-8ED0-895B92B27209}"/>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41" name="Freeform 110">
                <a:extLst>
                  <a:ext uri="{FF2B5EF4-FFF2-40B4-BE49-F238E27FC236}">
                    <a16:creationId xmlns:a16="http://schemas.microsoft.com/office/drawing/2014/main" id="{50AD8F79-F319-FB41-88CC-957E1B3FEE03}"/>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42" name="Title 2">
            <a:extLst>
              <a:ext uri="{FF2B5EF4-FFF2-40B4-BE49-F238E27FC236}">
                <a16:creationId xmlns:a16="http://schemas.microsoft.com/office/drawing/2014/main" id="{89A8027F-BB17-FA44-81DB-D1DD9B7363B5}"/>
              </a:ext>
            </a:extLst>
          </p:cNvPr>
          <p:cNvSpPr txBox="1">
            <a:spLocks/>
          </p:cNvSpPr>
          <p:nvPr/>
        </p:nvSpPr>
        <p:spPr>
          <a:xfrm>
            <a:off x="7598355" y="2132986"/>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Discuss historical observations of opioid induced hyperalgesia </a:t>
            </a:r>
          </a:p>
        </p:txBody>
      </p:sp>
      <p:sp>
        <p:nvSpPr>
          <p:cNvPr id="51" name="Title 2">
            <a:extLst>
              <a:ext uri="{FF2B5EF4-FFF2-40B4-BE49-F238E27FC236}">
                <a16:creationId xmlns:a16="http://schemas.microsoft.com/office/drawing/2014/main" id="{ADCAFC14-188A-0545-8FA4-CF9BBB96508A}"/>
              </a:ext>
            </a:extLst>
          </p:cNvPr>
          <p:cNvSpPr txBox="1">
            <a:spLocks/>
          </p:cNvSpPr>
          <p:nvPr/>
        </p:nvSpPr>
        <p:spPr>
          <a:xfrm>
            <a:off x="7598355" y="3396208"/>
            <a:ext cx="4299862"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Understand the challenges of managing opioid induced hyperalgesia</a:t>
            </a:r>
          </a:p>
        </p:txBody>
      </p:sp>
      <p:grpSp>
        <p:nvGrpSpPr>
          <p:cNvPr id="52" name="Group 51">
            <a:extLst>
              <a:ext uri="{FF2B5EF4-FFF2-40B4-BE49-F238E27FC236}">
                <a16:creationId xmlns:a16="http://schemas.microsoft.com/office/drawing/2014/main" id="{371FCF97-E2A4-0347-9797-8D521B945FF0}"/>
              </a:ext>
            </a:extLst>
          </p:cNvPr>
          <p:cNvGrpSpPr/>
          <p:nvPr/>
        </p:nvGrpSpPr>
        <p:grpSpPr>
          <a:xfrm>
            <a:off x="778937" y="3296899"/>
            <a:ext cx="792969" cy="792967"/>
            <a:chOff x="4892821" y="3645849"/>
            <a:chExt cx="594727" cy="594725"/>
          </a:xfrm>
          <a:solidFill>
            <a:srgbClr val="00B0F0"/>
          </a:solidFill>
        </p:grpSpPr>
        <p:sp>
          <p:nvSpPr>
            <p:cNvPr id="53" name="Oval 52">
              <a:extLst>
                <a:ext uri="{FF2B5EF4-FFF2-40B4-BE49-F238E27FC236}">
                  <a16:creationId xmlns:a16="http://schemas.microsoft.com/office/drawing/2014/main" id="{FD131999-3159-C94C-838F-FD1E7810553F}"/>
                </a:ext>
              </a:extLst>
            </p:cNvPr>
            <p:cNvSpPr/>
            <p:nvPr/>
          </p:nvSpPr>
          <p:spPr>
            <a:xfrm>
              <a:off x="4892821"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sp>
          <p:nvSpPr>
            <p:cNvPr id="54" name="Freeform 157">
              <a:extLst>
                <a:ext uri="{FF2B5EF4-FFF2-40B4-BE49-F238E27FC236}">
                  <a16:creationId xmlns:a16="http://schemas.microsoft.com/office/drawing/2014/main" id="{60CFDE6E-ACEF-8D4E-98AF-A4B02876FE68}"/>
                </a:ext>
              </a:extLst>
            </p:cNvPr>
            <p:cNvSpPr>
              <a:spLocks noEditPoints="1"/>
            </p:cNvSpPr>
            <p:nvPr/>
          </p:nvSpPr>
          <p:spPr bwMode="auto">
            <a:xfrm>
              <a:off x="5047369" y="3795189"/>
              <a:ext cx="285631" cy="255061"/>
            </a:xfrm>
            <a:custGeom>
              <a:avLst/>
              <a:gdLst>
                <a:gd name="T0" fmla="*/ 455 w 477"/>
                <a:gd name="T1" fmla="*/ 118 h 425"/>
                <a:gd name="T2" fmla="*/ 363 w 477"/>
                <a:gd name="T3" fmla="*/ 118 h 425"/>
                <a:gd name="T4" fmla="*/ 341 w 477"/>
                <a:gd name="T5" fmla="*/ 141 h 425"/>
                <a:gd name="T6" fmla="*/ 341 w 477"/>
                <a:gd name="T7" fmla="*/ 403 h 425"/>
                <a:gd name="T8" fmla="*/ 341 w 477"/>
                <a:gd name="T9" fmla="*/ 406 h 425"/>
                <a:gd name="T10" fmla="*/ 306 w 477"/>
                <a:gd name="T11" fmla="*/ 406 h 425"/>
                <a:gd name="T12" fmla="*/ 307 w 477"/>
                <a:gd name="T13" fmla="*/ 403 h 425"/>
                <a:gd name="T14" fmla="*/ 307 w 477"/>
                <a:gd name="T15" fmla="*/ 23 h 425"/>
                <a:gd name="T16" fmla="*/ 284 w 477"/>
                <a:gd name="T17" fmla="*/ 0 h 425"/>
                <a:gd name="T18" fmla="*/ 193 w 477"/>
                <a:gd name="T19" fmla="*/ 0 h 425"/>
                <a:gd name="T20" fmla="*/ 170 w 477"/>
                <a:gd name="T21" fmla="*/ 23 h 425"/>
                <a:gd name="T22" fmla="*/ 170 w 477"/>
                <a:gd name="T23" fmla="*/ 403 h 425"/>
                <a:gd name="T24" fmla="*/ 171 w 477"/>
                <a:gd name="T25" fmla="*/ 406 h 425"/>
                <a:gd name="T26" fmla="*/ 136 w 477"/>
                <a:gd name="T27" fmla="*/ 406 h 425"/>
                <a:gd name="T28" fmla="*/ 136 w 477"/>
                <a:gd name="T29" fmla="*/ 403 h 425"/>
                <a:gd name="T30" fmla="*/ 136 w 477"/>
                <a:gd name="T31" fmla="*/ 259 h 425"/>
                <a:gd name="T32" fmla="*/ 114 w 477"/>
                <a:gd name="T33" fmla="*/ 236 h 425"/>
                <a:gd name="T34" fmla="*/ 22 w 477"/>
                <a:gd name="T35" fmla="*/ 236 h 425"/>
                <a:gd name="T36" fmla="*/ 0 w 477"/>
                <a:gd name="T37" fmla="*/ 259 h 425"/>
                <a:gd name="T38" fmla="*/ 0 w 477"/>
                <a:gd name="T39" fmla="*/ 403 h 425"/>
                <a:gd name="T40" fmla="*/ 22 w 477"/>
                <a:gd name="T41" fmla="*/ 425 h 425"/>
                <a:gd name="T42" fmla="*/ 68 w 477"/>
                <a:gd name="T43" fmla="*/ 425 h 425"/>
                <a:gd name="T44" fmla="*/ 114 w 477"/>
                <a:gd name="T45" fmla="*/ 425 h 425"/>
                <a:gd name="T46" fmla="*/ 193 w 477"/>
                <a:gd name="T47" fmla="*/ 425 h 425"/>
                <a:gd name="T48" fmla="*/ 284 w 477"/>
                <a:gd name="T49" fmla="*/ 425 h 425"/>
                <a:gd name="T50" fmla="*/ 363 w 477"/>
                <a:gd name="T51" fmla="*/ 425 h 425"/>
                <a:gd name="T52" fmla="*/ 455 w 477"/>
                <a:gd name="T53" fmla="*/ 425 h 425"/>
                <a:gd name="T54" fmla="*/ 477 w 477"/>
                <a:gd name="T55" fmla="*/ 403 h 425"/>
                <a:gd name="T56" fmla="*/ 477 w 477"/>
                <a:gd name="T57" fmla="*/ 141 h 425"/>
                <a:gd name="T58" fmla="*/ 455 w 477"/>
                <a:gd name="T59" fmla="*/ 118 h 425"/>
                <a:gd name="T60" fmla="*/ 68 w 477"/>
                <a:gd name="T61" fmla="*/ 406 h 425"/>
                <a:gd name="T62" fmla="*/ 22 w 477"/>
                <a:gd name="T63" fmla="*/ 406 h 425"/>
                <a:gd name="T64" fmla="*/ 19 w 477"/>
                <a:gd name="T65" fmla="*/ 403 h 425"/>
                <a:gd name="T66" fmla="*/ 19 w 477"/>
                <a:gd name="T67" fmla="*/ 259 h 425"/>
                <a:gd name="T68" fmla="*/ 22 w 477"/>
                <a:gd name="T69" fmla="*/ 255 h 425"/>
                <a:gd name="T70" fmla="*/ 114 w 477"/>
                <a:gd name="T71" fmla="*/ 255 h 425"/>
                <a:gd name="T72" fmla="*/ 118 w 477"/>
                <a:gd name="T73" fmla="*/ 259 h 425"/>
                <a:gd name="T74" fmla="*/ 118 w 477"/>
                <a:gd name="T75" fmla="*/ 403 h 425"/>
                <a:gd name="T76" fmla="*/ 114 w 477"/>
                <a:gd name="T77" fmla="*/ 406 h 425"/>
                <a:gd name="T78" fmla="*/ 68 w 477"/>
                <a:gd name="T79" fmla="*/ 406 h 425"/>
                <a:gd name="T80" fmla="*/ 193 w 477"/>
                <a:gd name="T81" fmla="*/ 406 h 425"/>
                <a:gd name="T82" fmla="*/ 189 w 477"/>
                <a:gd name="T83" fmla="*/ 403 h 425"/>
                <a:gd name="T84" fmla="*/ 189 w 477"/>
                <a:gd name="T85" fmla="*/ 23 h 425"/>
                <a:gd name="T86" fmla="*/ 193 w 477"/>
                <a:gd name="T87" fmla="*/ 19 h 425"/>
                <a:gd name="T88" fmla="*/ 284 w 477"/>
                <a:gd name="T89" fmla="*/ 19 h 425"/>
                <a:gd name="T90" fmla="*/ 288 w 477"/>
                <a:gd name="T91" fmla="*/ 23 h 425"/>
                <a:gd name="T92" fmla="*/ 288 w 477"/>
                <a:gd name="T93" fmla="*/ 403 h 425"/>
                <a:gd name="T94" fmla="*/ 284 w 477"/>
                <a:gd name="T95" fmla="*/ 406 h 425"/>
                <a:gd name="T96" fmla="*/ 193 w 477"/>
                <a:gd name="T97" fmla="*/ 406 h 425"/>
                <a:gd name="T98" fmla="*/ 363 w 477"/>
                <a:gd name="T99" fmla="*/ 406 h 425"/>
                <a:gd name="T100" fmla="*/ 359 w 477"/>
                <a:gd name="T101" fmla="*/ 403 h 425"/>
                <a:gd name="T102" fmla="*/ 359 w 477"/>
                <a:gd name="T103" fmla="*/ 141 h 425"/>
                <a:gd name="T104" fmla="*/ 363 w 477"/>
                <a:gd name="T105" fmla="*/ 137 h 425"/>
                <a:gd name="T106" fmla="*/ 455 w 477"/>
                <a:gd name="T107" fmla="*/ 137 h 425"/>
                <a:gd name="T108" fmla="*/ 458 w 477"/>
                <a:gd name="T109" fmla="*/ 141 h 425"/>
                <a:gd name="T110" fmla="*/ 458 w 477"/>
                <a:gd name="T111" fmla="*/ 403 h 425"/>
                <a:gd name="T112" fmla="*/ 455 w 477"/>
                <a:gd name="T113" fmla="*/ 406 h 425"/>
                <a:gd name="T114" fmla="*/ 363 w 477"/>
                <a:gd name="T115" fmla="*/ 4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425">
                  <a:moveTo>
                    <a:pt x="455" y="118"/>
                  </a:moveTo>
                  <a:cubicBezTo>
                    <a:pt x="363" y="118"/>
                    <a:pt x="363" y="118"/>
                    <a:pt x="363" y="118"/>
                  </a:cubicBezTo>
                  <a:cubicBezTo>
                    <a:pt x="351" y="118"/>
                    <a:pt x="341" y="128"/>
                    <a:pt x="341" y="141"/>
                  </a:cubicBezTo>
                  <a:cubicBezTo>
                    <a:pt x="341" y="403"/>
                    <a:pt x="341" y="403"/>
                    <a:pt x="341" y="403"/>
                  </a:cubicBezTo>
                  <a:cubicBezTo>
                    <a:pt x="341" y="404"/>
                    <a:pt x="341" y="405"/>
                    <a:pt x="341" y="406"/>
                  </a:cubicBezTo>
                  <a:cubicBezTo>
                    <a:pt x="306" y="406"/>
                    <a:pt x="306" y="406"/>
                    <a:pt x="306" y="406"/>
                  </a:cubicBezTo>
                  <a:cubicBezTo>
                    <a:pt x="307" y="405"/>
                    <a:pt x="307" y="404"/>
                    <a:pt x="307" y="403"/>
                  </a:cubicBezTo>
                  <a:cubicBezTo>
                    <a:pt x="307" y="23"/>
                    <a:pt x="307" y="23"/>
                    <a:pt x="307" y="23"/>
                  </a:cubicBezTo>
                  <a:cubicBezTo>
                    <a:pt x="307" y="10"/>
                    <a:pt x="297" y="0"/>
                    <a:pt x="284" y="0"/>
                  </a:cubicBezTo>
                  <a:cubicBezTo>
                    <a:pt x="193" y="0"/>
                    <a:pt x="193" y="0"/>
                    <a:pt x="193" y="0"/>
                  </a:cubicBezTo>
                  <a:cubicBezTo>
                    <a:pt x="180" y="0"/>
                    <a:pt x="170" y="10"/>
                    <a:pt x="170" y="23"/>
                  </a:cubicBezTo>
                  <a:cubicBezTo>
                    <a:pt x="170" y="403"/>
                    <a:pt x="170" y="403"/>
                    <a:pt x="170" y="403"/>
                  </a:cubicBezTo>
                  <a:cubicBezTo>
                    <a:pt x="170" y="404"/>
                    <a:pt x="170" y="405"/>
                    <a:pt x="171" y="406"/>
                  </a:cubicBezTo>
                  <a:cubicBezTo>
                    <a:pt x="136" y="406"/>
                    <a:pt x="136" y="406"/>
                    <a:pt x="136" y="406"/>
                  </a:cubicBezTo>
                  <a:cubicBezTo>
                    <a:pt x="136" y="405"/>
                    <a:pt x="136" y="404"/>
                    <a:pt x="136" y="403"/>
                  </a:cubicBezTo>
                  <a:cubicBezTo>
                    <a:pt x="136" y="259"/>
                    <a:pt x="136" y="259"/>
                    <a:pt x="136" y="259"/>
                  </a:cubicBezTo>
                  <a:cubicBezTo>
                    <a:pt x="136" y="246"/>
                    <a:pt x="126" y="236"/>
                    <a:pt x="114" y="236"/>
                  </a:cubicBezTo>
                  <a:cubicBezTo>
                    <a:pt x="22" y="236"/>
                    <a:pt x="22" y="236"/>
                    <a:pt x="22" y="236"/>
                  </a:cubicBezTo>
                  <a:cubicBezTo>
                    <a:pt x="10" y="236"/>
                    <a:pt x="0" y="246"/>
                    <a:pt x="0" y="259"/>
                  </a:cubicBezTo>
                  <a:cubicBezTo>
                    <a:pt x="0" y="403"/>
                    <a:pt x="0" y="403"/>
                    <a:pt x="0" y="403"/>
                  </a:cubicBezTo>
                  <a:cubicBezTo>
                    <a:pt x="0" y="415"/>
                    <a:pt x="10" y="425"/>
                    <a:pt x="22" y="425"/>
                  </a:cubicBezTo>
                  <a:cubicBezTo>
                    <a:pt x="68" y="425"/>
                    <a:pt x="68" y="425"/>
                    <a:pt x="68" y="425"/>
                  </a:cubicBezTo>
                  <a:cubicBezTo>
                    <a:pt x="114" y="425"/>
                    <a:pt x="114" y="425"/>
                    <a:pt x="114" y="425"/>
                  </a:cubicBezTo>
                  <a:cubicBezTo>
                    <a:pt x="193" y="425"/>
                    <a:pt x="193" y="425"/>
                    <a:pt x="193" y="425"/>
                  </a:cubicBezTo>
                  <a:cubicBezTo>
                    <a:pt x="284" y="425"/>
                    <a:pt x="284" y="425"/>
                    <a:pt x="284" y="425"/>
                  </a:cubicBezTo>
                  <a:cubicBezTo>
                    <a:pt x="363" y="425"/>
                    <a:pt x="363" y="425"/>
                    <a:pt x="363" y="425"/>
                  </a:cubicBezTo>
                  <a:cubicBezTo>
                    <a:pt x="455" y="425"/>
                    <a:pt x="455" y="425"/>
                    <a:pt x="455" y="425"/>
                  </a:cubicBezTo>
                  <a:cubicBezTo>
                    <a:pt x="467" y="425"/>
                    <a:pt x="477" y="415"/>
                    <a:pt x="477" y="403"/>
                  </a:cubicBezTo>
                  <a:cubicBezTo>
                    <a:pt x="477" y="141"/>
                    <a:pt x="477" y="141"/>
                    <a:pt x="477" y="141"/>
                  </a:cubicBezTo>
                  <a:cubicBezTo>
                    <a:pt x="477" y="128"/>
                    <a:pt x="467" y="118"/>
                    <a:pt x="455" y="118"/>
                  </a:cubicBezTo>
                  <a:close/>
                  <a:moveTo>
                    <a:pt x="68" y="406"/>
                  </a:moveTo>
                  <a:cubicBezTo>
                    <a:pt x="22" y="406"/>
                    <a:pt x="22" y="406"/>
                    <a:pt x="22" y="406"/>
                  </a:cubicBezTo>
                  <a:cubicBezTo>
                    <a:pt x="20" y="406"/>
                    <a:pt x="19" y="405"/>
                    <a:pt x="19" y="403"/>
                  </a:cubicBezTo>
                  <a:cubicBezTo>
                    <a:pt x="19" y="259"/>
                    <a:pt x="19" y="259"/>
                    <a:pt x="19" y="259"/>
                  </a:cubicBezTo>
                  <a:cubicBezTo>
                    <a:pt x="19" y="257"/>
                    <a:pt x="20" y="255"/>
                    <a:pt x="22" y="255"/>
                  </a:cubicBezTo>
                  <a:cubicBezTo>
                    <a:pt x="114" y="255"/>
                    <a:pt x="114" y="255"/>
                    <a:pt x="114" y="255"/>
                  </a:cubicBezTo>
                  <a:cubicBezTo>
                    <a:pt x="116" y="255"/>
                    <a:pt x="118" y="257"/>
                    <a:pt x="118" y="259"/>
                  </a:cubicBezTo>
                  <a:cubicBezTo>
                    <a:pt x="118" y="403"/>
                    <a:pt x="118" y="403"/>
                    <a:pt x="118" y="403"/>
                  </a:cubicBezTo>
                  <a:cubicBezTo>
                    <a:pt x="118" y="405"/>
                    <a:pt x="116" y="406"/>
                    <a:pt x="114" y="406"/>
                  </a:cubicBezTo>
                  <a:lnTo>
                    <a:pt x="68" y="406"/>
                  </a:lnTo>
                  <a:close/>
                  <a:moveTo>
                    <a:pt x="193" y="406"/>
                  </a:moveTo>
                  <a:cubicBezTo>
                    <a:pt x="191" y="406"/>
                    <a:pt x="189" y="405"/>
                    <a:pt x="189" y="403"/>
                  </a:cubicBezTo>
                  <a:cubicBezTo>
                    <a:pt x="189" y="23"/>
                    <a:pt x="189" y="23"/>
                    <a:pt x="189" y="23"/>
                  </a:cubicBezTo>
                  <a:cubicBezTo>
                    <a:pt x="189" y="21"/>
                    <a:pt x="191" y="19"/>
                    <a:pt x="193" y="19"/>
                  </a:cubicBezTo>
                  <a:cubicBezTo>
                    <a:pt x="284" y="19"/>
                    <a:pt x="284" y="19"/>
                    <a:pt x="284" y="19"/>
                  </a:cubicBezTo>
                  <a:cubicBezTo>
                    <a:pt x="286" y="19"/>
                    <a:pt x="288" y="21"/>
                    <a:pt x="288" y="23"/>
                  </a:cubicBezTo>
                  <a:cubicBezTo>
                    <a:pt x="288" y="403"/>
                    <a:pt x="288" y="403"/>
                    <a:pt x="288" y="403"/>
                  </a:cubicBezTo>
                  <a:cubicBezTo>
                    <a:pt x="288" y="405"/>
                    <a:pt x="286" y="406"/>
                    <a:pt x="284" y="406"/>
                  </a:cubicBezTo>
                  <a:lnTo>
                    <a:pt x="193" y="406"/>
                  </a:lnTo>
                  <a:close/>
                  <a:moveTo>
                    <a:pt x="363" y="406"/>
                  </a:moveTo>
                  <a:cubicBezTo>
                    <a:pt x="361" y="406"/>
                    <a:pt x="359" y="405"/>
                    <a:pt x="359" y="403"/>
                  </a:cubicBezTo>
                  <a:cubicBezTo>
                    <a:pt x="359" y="141"/>
                    <a:pt x="359" y="141"/>
                    <a:pt x="359" y="141"/>
                  </a:cubicBezTo>
                  <a:cubicBezTo>
                    <a:pt x="359" y="139"/>
                    <a:pt x="361" y="137"/>
                    <a:pt x="363" y="137"/>
                  </a:cubicBezTo>
                  <a:cubicBezTo>
                    <a:pt x="455" y="137"/>
                    <a:pt x="455" y="137"/>
                    <a:pt x="455" y="137"/>
                  </a:cubicBezTo>
                  <a:cubicBezTo>
                    <a:pt x="457" y="137"/>
                    <a:pt x="458" y="139"/>
                    <a:pt x="458" y="141"/>
                  </a:cubicBezTo>
                  <a:cubicBezTo>
                    <a:pt x="458" y="403"/>
                    <a:pt x="458" y="403"/>
                    <a:pt x="458" y="403"/>
                  </a:cubicBezTo>
                  <a:cubicBezTo>
                    <a:pt x="458" y="405"/>
                    <a:pt x="457" y="406"/>
                    <a:pt x="455" y="406"/>
                  </a:cubicBezTo>
                  <a:lnTo>
                    <a:pt x="363" y="406"/>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sp>
        <p:nvSpPr>
          <p:cNvPr id="55" name="Title 2">
            <a:extLst>
              <a:ext uri="{FF2B5EF4-FFF2-40B4-BE49-F238E27FC236}">
                <a16:creationId xmlns:a16="http://schemas.microsoft.com/office/drawing/2014/main" id="{FF272142-ADBF-C44B-BE48-7113EE8F5C96}"/>
              </a:ext>
            </a:extLst>
          </p:cNvPr>
          <p:cNvSpPr txBox="1">
            <a:spLocks/>
          </p:cNvSpPr>
          <p:nvPr/>
        </p:nvSpPr>
        <p:spPr>
          <a:xfrm>
            <a:off x="7532122" y="4752163"/>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solidFill>
                <a:latin typeface="Myriad Pro Cond" panose="020B0506030403020204" pitchFamily="34" charset="0"/>
              </a:rPr>
              <a:t>discuss opioid sparing alternatives to opioid monotherapy</a:t>
            </a:r>
          </a:p>
        </p:txBody>
      </p:sp>
      <p:grpSp>
        <p:nvGrpSpPr>
          <p:cNvPr id="56" name="Group 55">
            <a:extLst>
              <a:ext uri="{FF2B5EF4-FFF2-40B4-BE49-F238E27FC236}">
                <a16:creationId xmlns:a16="http://schemas.microsoft.com/office/drawing/2014/main" id="{2D868A07-B1AF-BF41-971F-788764F90C21}"/>
              </a:ext>
            </a:extLst>
          </p:cNvPr>
          <p:cNvGrpSpPr/>
          <p:nvPr/>
        </p:nvGrpSpPr>
        <p:grpSpPr>
          <a:xfrm>
            <a:off x="6542641" y="3292120"/>
            <a:ext cx="792969" cy="792967"/>
            <a:chOff x="4892821" y="1547349"/>
            <a:chExt cx="594727" cy="594725"/>
          </a:xfrm>
          <a:solidFill>
            <a:srgbClr val="00B0F0"/>
          </a:solidFill>
        </p:grpSpPr>
        <p:sp>
          <p:nvSpPr>
            <p:cNvPr id="57" name="Oval 56">
              <a:extLst>
                <a:ext uri="{FF2B5EF4-FFF2-40B4-BE49-F238E27FC236}">
                  <a16:creationId xmlns:a16="http://schemas.microsoft.com/office/drawing/2014/main" id="{F0069855-9296-1B44-BF27-7709A9374DEC}"/>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58" name="Group 57">
              <a:extLst>
                <a:ext uri="{FF2B5EF4-FFF2-40B4-BE49-F238E27FC236}">
                  <a16:creationId xmlns:a16="http://schemas.microsoft.com/office/drawing/2014/main" id="{A23C57F1-03D6-F346-9EEA-37341915D2DD}"/>
                </a:ext>
              </a:extLst>
            </p:cNvPr>
            <p:cNvGrpSpPr/>
            <p:nvPr/>
          </p:nvGrpSpPr>
          <p:grpSpPr>
            <a:xfrm>
              <a:off x="5059310" y="1717660"/>
              <a:ext cx="261748" cy="254105"/>
              <a:chOff x="5529264" y="1682751"/>
              <a:chExt cx="434975" cy="422275"/>
            </a:xfrm>
            <a:grpFill/>
          </p:grpSpPr>
          <p:sp>
            <p:nvSpPr>
              <p:cNvPr id="59" name="Freeform 107">
                <a:extLst>
                  <a:ext uri="{FF2B5EF4-FFF2-40B4-BE49-F238E27FC236}">
                    <a16:creationId xmlns:a16="http://schemas.microsoft.com/office/drawing/2014/main" id="{F9BC1E7F-EB4E-884D-9D8E-81BD9B74B85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0" name="Freeform 108">
                <a:extLst>
                  <a:ext uri="{FF2B5EF4-FFF2-40B4-BE49-F238E27FC236}">
                    <a16:creationId xmlns:a16="http://schemas.microsoft.com/office/drawing/2014/main" id="{559F7F57-4533-584B-911F-763B1A579068}"/>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1" name="Freeform 110">
                <a:extLst>
                  <a:ext uri="{FF2B5EF4-FFF2-40B4-BE49-F238E27FC236}">
                    <a16:creationId xmlns:a16="http://schemas.microsoft.com/office/drawing/2014/main" id="{87F778DF-6975-7042-9535-264B623900F1}"/>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Tree>
    <p:extLst>
      <p:ext uri="{BB962C8B-B14F-4D97-AF65-F5344CB8AC3E}">
        <p14:creationId xmlns:p14="http://schemas.microsoft.com/office/powerpoint/2010/main" val="3240141085"/>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room, small, table&#10;&#10;Description automatically generated">
            <a:extLst>
              <a:ext uri="{FF2B5EF4-FFF2-40B4-BE49-F238E27FC236}">
                <a16:creationId xmlns:a16="http://schemas.microsoft.com/office/drawing/2014/main" id="{16EB9404-F154-8446-BDA6-62A1EC6E5625}"/>
              </a:ext>
            </a:extLst>
          </p:cNvPr>
          <p:cNvPicPr>
            <a:picLocks noChangeAspect="1"/>
          </p:cNvPicPr>
          <p:nvPr/>
        </p:nvPicPr>
        <p:blipFill rotWithShape="1">
          <a:blip r:embed="rId2"/>
          <a:srcRect l="31665" t="9091" r="168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A3289A-AB48-6545-AE4E-F568B912D3A8}"/>
              </a:ext>
            </a:extLst>
          </p:cNvPr>
          <p:cNvSpPr>
            <a:spLocks noGrp="1"/>
          </p:cNvSpPr>
          <p:nvPr>
            <p:ph type="ctrTitle"/>
          </p:nvPr>
        </p:nvSpPr>
        <p:spPr>
          <a:xfrm>
            <a:off x="481029" y="1397671"/>
            <a:ext cx="4023360" cy="3204134"/>
          </a:xfrm>
        </p:spPr>
        <p:txBody>
          <a:bodyPr anchor="b">
            <a:noAutofit/>
          </a:bodyPr>
          <a:lstStyle/>
          <a:p>
            <a:pPr algn="l"/>
            <a:r>
              <a:rPr lang="en-US" sz="3600" cap="all" spc="400" dirty="0">
                <a:latin typeface="Myriad Pro Cond" panose="020B0506030403020204" pitchFamily="34" charset="0"/>
              </a:rPr>
              <a:t>Closing a Silent Gateway to Opioid Use &amp; Dependence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70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BFA71-B0DC-304C-A2B7-C45847235B9A}"/>
              </a:ext>
            </a:extLst>
          </p:cNvPr>
          <p:cNvSpPr>
            <a:spLocks noGrp="1"/>
          </p:cNvSpPr>
          <p:nvPr>
            <p:ph type="title"/>
          </p:nvPr>
        </p:nvSpPr>
        <p:spPr>
          <a:xfrm>
            <a:off x="408707" y="1153571"/>
            <a:ext cx="3200400" cy="4461163"/>
          </a:xfrm>
        </p:spPr>
        <p:txBody>
          <a:bodyPr>
            <a:normAutofit/>
          </a:bodyPr>
          <a:lstStyle/>
          <a:p>
            <a:r>
              <a:rPr lang="en-US" sz="2400" cap="all" spc="400" dirty="0">
                <a:solidFill>
                  <a:schemeClr val="bg1"/>
                </a:solidFill>
              </a:rPr>
              <a:t>Review the Problem:</a:t>
            </a:r>
            <a:br>
              <a:rPr lang="en-US" sz="2400" cap="all" spc="400" dirty="0">
                <a:solidFill>
                  <a:schemeClr val="bg1"/>
                </a:solidFill>
              </a:rPr>
            </a:br>
            <a:r>
              <a:rPr lang="en-US" sz="2400" cap="all" spc="400" dirty="0">
                <a:solidFill>
                  <a:schemeClr val="bg1"/>
                </a:solidFill>
              </a:rPr>
              <a:t>Surgery has been a long-ignored gateway to persistent opioid use, dependence and addiction</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8B9ABF-C800-AD4F-B933-B37CE33F533C}"/>
              </a:ext>
            </a:extLst>
          </p:cNvPr>
          <p:cNvSpPr>
            <a:spLocks noGrp="1"/>
          </p:cNvSpPr>
          <p:nvPr>
            <p:ph idx="1"/>
          </p:nvPr>
        </p:nvSpPr>
        <p:spPr>
          <a:xfrm>
            <a:off x="4370190" y="817189"/>
            <a:ext cx="6906491" cy="5585619"/>
          </a:xfrm>
        </p:spPr>
        <p:txBody>
          <a:bodyPr anchor="ctr">
            <a:normAutofit fontScale="85000" lnSpcReduction="10000"/>
          </a:bodyPr>
          <a:lstStyle/>
          <a:p>
            <a:r>
              <a:rPr lang="en-US" sz="2400" cap="all" spc="400" dirty="0">
                <a:solidFill>
                  <a:schemeClr val="bg2">
                    <a:lumMod val="25000"/>
                  </a:schemeClr>
                </a:solidFill>
                <a:latin typeface="+mj-lt"/>
                <a:ea typeface="+mj-ea"/>
                <a:cs typeface="+mj-cs"/>
              </a:rPr>
              <a:t>Surgery is frequently the first-time patients are exposed to opioids</a:t>
            </a:r>
          </a:p>
          <a:p>
            <a:endParaRPr lang="en-US" sz="2400" cap="all" spc="400" dirty="0">
              <a:solidFill>
                <a:schemeClr val="bg2">
                  <a:lumMod val="25000"/>
                </a:schemeClr>
              </a:solidFill>
              <a:latin typeface="+mj-lt"/>
              <a:ea typeface="+mj-ea"/>
              <a:cs typeface="+mj-cs"/>
            </a:endParaRPr>
          </a:p>
          <a:p>
            <a:r>
              <a:rPr lang="en-US" sz="2400" cap="all" spc="400" dirty="0">
                <a:solidFill>
                  <a:schemeClr val="bg2">
                    <a:lumMod val="25000"/>
                  </a:schemeClr>
                </a:solidFill>
                <a:latin typeface="+mj-lt"/>
                <a:ea typeface="+mj-ea"/>
                <a:cs typeface="+mj-cs"/>
              </a:rPr>
              <a:t>The role of opioids in treating postsurgical pain has been overlooked as a contributing factor to the opioid epidemic </a:t>
            </a:r>
          </a:p>
          <a:p>
            <a:endParaRPr lang="en-US" sz="2400" cap="all" spc="400" dirty="0">
              <a:solidFill>
                <a:schemeClr val="bg2">
                  <a:lumMod val="25000"/>
                </a:schemeClr>
              </a:solidFill>
              <a:latin typeface="+mj-lt"/>
              <a:ea typeface="+mj-ea"/>
              <a:cs typeface="+mj-cs"/>
            </a:endParaRPr>
          </a:p>
          <a:p>
            <a:r>
              <a:rPr lang="en-US" sz="2400" cap="all" spc="400" dirty="0">
                <a:solidFill>
                  <a:schemeClr val="bg2">
                    <a:lumMod val="25000"/>
                  </a:schemeClr>
                </a:solidFill>
                <a:latin typeface="+mj-lt"/>
                <a:ea typeface="+mj-ea"/>
                <a:cs typeface="+mj-cs"/>
              </a:rPr>
              <a:t>Nearly 4.7-12% of surgical patients in 2017 continued to take opioids three to six months following surgery  with as high as 17% for patients undergoing certain surgeries. </a:t>
            </a:r>
          </a:p>
          <a:p>
            <a:endParaRPr lang="en-US" sz="2400" cap="all" spc="400" dirty="0">
              <a:solidFill>
                <a:schemeClr val="bg2">
                  <a:lumMod val="25000"/>
                </a:schemeClr>
              </a:solidFill>
              <a:latin typeface="+mj-lt"/>
              <a:ea typeface="+mj-ea"/>
              <a:cs typeface="+mj-cs"/>
            </a:endParaRPr>
          </a:p>
          <a:p>
            <a:r>
              <a:rPr lang="en-US" sz="2400" cap="all" spc="400" dirty="0">
                <a:solidFill>
                  <a:schemeClr val="bg2">
                    <a:lumMod val="25000"/>
                  </a:schemeClr>
                </a:solidFill>
                <a:latin typeface="+mj-lt"/>
                <a:ea typeface="+mj-ea"/>
                <a:cs typeface="+mj-cs"/>
              </a:rPr>
              <a:t>Clinicians treating surgical pain need the tools and resources to make evidence-based prescribing decisions that will adequately treat patients’ pain while minimizing opioid risks</a:t>
            </a:r>
          </a:p>
          <a:p>
            <a:endParaRPr lang="en-US" sz="2600" dirty="0"/>
          </a:p>
        </p:txBody>
      </p:sp>
    </p:spTree>
    <p:extLst>
      <p:ext uri="{BB962C8B-B14F-4D97-AF65-F5344CB8AC3E}">
        <p14:creationId xmlns:p14="http://schemas.microsoft.com/office/powerpoint/2010/main" val="403697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room, small, table&#10;&#10;Description automatically generated">
            <a:extLst>
              <a:ext uri="{FF2B5EF4-FFF2-40B4-BE49-F238E27FC236}">
                <a16:creationId xmlns:a16="http://schemas.microsoft.com/office/drawing/2014/main" id="{16EB9404-F154-8446-BDA6-62A1EC6E5625}"/>
              </a:ext>
            </a:extLst>
          </p:cNvPr>
          <p:cNvPicPr>
            <a:picLocks noChangeAspect="1"/>
          </p:cNvPicPr>
          <p:nvPr/>
        </p:nvPicPr>
        <p:blipFill rotWithShape="1">
          <a:blip r:embed="rId3"/>
          <a:srcRect l="31665" t="9091" r="168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A3289A-AB48-6545-AE4E-F568B912D3A8}"/>
              </a:ext>
            </a:extLst>
          </p:cNvPr>
          <p:cNvSpPr>
            <a:spLocks noGrp="1"/>
          </p:cNvSpPr>
          <p:nvPr>
            <p:ph type="ctrTitle"/>
          </p:nvPr>
        </p:nvSpPr>
        <p:spPr>
          <a:xfrm>
            <a:off x="481029" y="1397671"/>
            <a:ext cx="4023360" cy="1132379"/>
          </a:xfrm>
        </p:spPr>
        <p:txBody>
          <a:bodyPr anchor="b">
            <a:noAutofit/>
          </a:bodyPr>
          <a:lstStyle/>
          <a:p>
            <a:pPr algn="l"/>
            <a:r>
              <a:rPr lang="en-US" sz="3600" dirty="0">
                <a:solidFill>
                  <a:srgbClr val="00B0F0"/>
                </a:solidFill>
              </a:rPr>
              <a:t>Can Opioid therapy make pain worse?</a:t>
            </a:r>
            <a:endParaRPr lang="en-US" sz="3600" cap="all" spc="400" dirty="0">
              <a:solidFill>
                <a:srgbClr val="00B0F0"/>
              </a:solidFill>
              <a:latin typeface="Myriad Pro Cond" panose="020B0506030403020204" pitchFamily="34" charset="0"/>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10ED108-5D6D-664F-BF2C-2D9849D11F73}"/>
              </a:ext>
            </a:extLst>
          </p:cNvPr>
          <p:cNvSpPr txBox="1"/>
          <p:nvPr/>
        </p:nvSpPr>
        <p:spPr>
          <a:xfrm>
            <a:off x="481029" y="2671121"/>
            <a:ext cx="5401784" cy="1754326"/>
          </a:xfrm>
          <a:prstGeom prst="rect">
            <a:avLst/>
          </a:prstGeom>
          <a:noFill/>
        </p:spPr>
        <p:txBody>
          <a:bodyPr wrap="square" rtlCol="0">
            <a:spAutoFit/>
          </a:bodyPr>
          <a:lstStyle/>
          <a:p>
            <a:r>
              <a:rPr lang="en-US" dirty="0">
                <a:solidFill>
                  <a:schemeClr val="bg2">
                    <a:lumMod val="25000"/>
                  </a:schemeClr>
                </a:solidFill>
              </a:rPr>
              <a:t>Hyperalgesia:  increased pain response to painful stimuli</a:t>
            </a:r>
          </a:p>
          <a:p>
            <a:endParaRPr lang="en-US" dirty="0">
              <a:solidFill>
                <a:schemeClr val="bg2">
                  <a:lumMod val="25000"/>
                </a:schemeClr>
              </a:solidFill>
            </a:endParaRPr>
          </a:p>
          <a:p>
            <a:r>
              <a:rPr lang="en-US" dirty="0">
                <a:solidFill>
                  <a:schemeClr val="bg2">
                    <a:lumMod val="25000"/>
                  </a:schemeClr>
                </a:solidFill>
              </a:rPr>
              <a:t>Opioid induced hyperalgesia (OIH): is a state of enhanced pain sensitization in opioid users</a:t>
            </a:r>
          </a:p>
          <a:p>
            <a:endParaRPr lang="en-US" dirty="0">
              <a:solidFill>
                <a:schemeClr val="accent1">
                  <a:lumMod val="75000"/>
                </a:schemeClr>
              </a:solidFill>
            </a:endParaRPr>
          </a:p>
        </p:txBody>
      </p:sp>
    </p:spTree>
    <p:extLst>
      <p:ext uri="{BB962C8B-B14F-4D97-AF65-F5344CB8AC3E}">
        <p14:creationId xmlns:p14="http://schemas.microsoft.com/office/powerpoint/2010/main" val="84798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507030" y="809855"/>
            <a:ext cx="11458144" cy="1135737"/>
          </a:xfrm>
        </p:spPr>
        <p:txBody>
          <a:bodyPr>
            <a:normAutofit fontScale="90000"/>
          </a:bodyPr>
          <a:lstStyle/>
          <a:p>
            <a:r>
              <a:rPr lang="en-US" sz="3600" i="1" dirty="0">
                <a:solidFill>
                  <a:schemeClr val="accent1">
                    <a:lumMod val="75000"/>
                  </a:schemeClr>
                </a:solidFill>
              </a:rPr>
              <a:t>2019 Observations: </a:t>
            </a:r>
            <a:r>
              <a:rPr lang="en-US" sz="3600" dirty="0">
                <a:solidFill>
                  <a:schemeClr val="accent1">
                    <a:lumMod val="75000"/>
                  </a:schemeClr>
                </a:solidFill>
              </a:rPr>
              <a:t>Clayton Dalton, MD </a:t>
            </a:r>
            <a:br>
              <a:rPr lang="en-US" sz="3600" dirty="0">
                <a:solidFill>
                  <a:schemeClr val="accent1">
                    <a:lumMod val="75000"/>
                  </a:schemeClr>
                </a:solidFill>
              </a:rPr>
            </a:br>
            <a:r>
              <a:rPr lang="en-US" sz="3600" dirty="0">
                <a:solidFill>
                  <a:schemeClr val="accent1">
                    <a:lumMod val="75000"/>
                  </a:schemeClr>
                </a:solidFill>
              </a:rPr>
              <a:t>Dept. Emergency Medicine, Mass General.</a:t>
            </a:r>
            <a:br>
              <a:rPr lang="en-US" sz="3600" dirty="0">
                <a:solidFill>
                  <a:schemeClr val="accent1">
                    <a:lumMod val="75000"/>
                  </a:schemeClr>
                </a:solidFill>
              </a:rPr>
            </a:br>
            <a:endParaRPr lang="en-US" sz="3600" i="1" dirty="0">
              <a:solidFill>
                <a:schemeClr val="accent1">
                  <a:lumMod val="75000"/>
                </a:schemeClr>
              </a:solidFill>
            </a:endParaRPr>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75207" y="1920871"/>
            <a:ext cx="8052792" cy="4393982"/>
          </a:xfrm>
        </p:spPr>
        <p:txBody>
          <a:bodyPr>
            <a:normAutofit/>
          </a:bodyPr>
          <a:lstStyle/>
          <a:p>
            <a:pPr marL="0" indent="0">
              <a:buNone/>
            </a:pPr>
            <a:r>
              <a:rPr lang="en-US" sz="2000" dirty="0">
                <a:solidFill>
                  <a:schemeClr val="accent1">
                    <a:lumMod val="75000"/>
                  </a:schemeClr>
                </a:solidFill>
              </a:rPr>
              <a:t>        </a:t>
            </a:r>
            <a:r>
              <a:rPr lang="en-US" sz="2000" dirty="0">
                <a:solidFill>
                  <a:schemeClr val="bg2">
                    <a:lumMod val="25000"/>
                  </a:schemeClr>
                </a:solidFill>
              </a:rPr>
              <a:t>Observations with IV Starts in ED:</a:t>
            </a:r>
          </a:p>
          <a:p>
            <a:pPr marL="0" indent="0">
              <a:buNone/>
            </a:pPr>
            <a:endParaRPr lang="en-US" sz="2000" dirty="0">
              <a:solidFill>
                <a:schemeClr val="bg2">
                  <a:lumMod val="25000"/>
                </a:schemeClr>
              </a:solidFill>
            </a:endParaRPr>
          </a:p>
          <a:p>
            <a:pPr lvl="1"/>
            <a:r>
              <a:rPr lang="en-US" sz="2000" dirty="0">
                <a:solidFill>
                  <a:schemeClr val="bg2">
                    <a:lumMod val="25000"/>
                  </a:schemeClr>
                </a:solidFill>
              </a:rPr>
              <a:t>“for some patients, this routine becomes excruciating; putting one in (an IV start) is  quick and simple, and its no more painful than a mild bee sting.”</a:t>
            </a:r>
          </a:p>
          <a:p>
            <a:pPr lvl="1"/>
            <a:endParaRPr lang="en-US" sz="2000" dirty="0">
              <a:solidFill>
                <a:schemeClr val="bg2">
                  <a:lumMod val="25000"/>
                </a:schemeClr>
              </a:solidFill>
            </a:endParaRPr>
          </a:p>
          <a:p>
            <a:pPr lvl="1"/>
            <a:r>
              <a:rPr lang="en-US" sz="2000" dirty="0">
                <a:solidFill>
                  <a:schemeClr val="bg2">
                    <a:lumMod val="25000"/>
                  </a:schemeClr>
                </a:solidFill>
              </a:rPr>
              <a:t>“Hypersensitive patients often had a history of opioid use”</a:t>
            </a:r>
          </a:p>
          <a:p>
            <a:pPr lvl="1"/>
            <a:endParaRPr lang="en-US" sz="2000" dirty="0">
              <a:solidFill>
                <a:schemeClr val="bg2">
                  <a:lumMod val="25000"/>
                </a:schemeClr>
              </a:solidFill>
            </a:endParaRPr>
          </a:p>
          <a:p>
            <a:pPr lvl="1"/>
            <a:r>
              <a:rPr lang="en-US" sz="2000" dirty="0">
                <a:solidFill>
                  <a:schemeClr val="bg2">
                    <a:lumMod val="25000"/>
                  </a:schemeClr>
                </a:solidFill>
              </a:rPr>
              <a:t>“Shouldn’t these patients be less susceptible to pain, instead of more so?”</a:t>
            </a:r>
          </a:p>
          <a:p>
            <a:pPr lvl="1"/>
            <a:endParaRPr lang="en-US" sz="1600" dirty="0"/>
          </a:p>
          <a:p>
            <a:pPr marL="457200" lvl="1" indent="0">
              <a:buNone/>
            </a:pPr>
            <a:endParaRPr lang="en-US" sz="16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erson, accessory&#10;&#10;Description automatically generated">
            <a:extLst>
              <a:ext uri="{FF2B5EF4-FFF2-40B4-BE49-F238E27FC236}">
                <a16:creationId xmlns:a16="http://schemas.microsoft.com/office/drawing/2014/main" id="{43DCBB2E-FE67-AA44-A6A0-12C8BA3B4BBF}"/>
              </a:ext>
            </a:extLst>
          </p:cNvPr>
          <p:cNvPicPr>
            <a:picLocks noChangeAspect="1"/>
          </p:cNvPicPr>
          <p:nvPr/>
        </p:nvPicPr>
        <p:blipFill>
          <a:blip r:embed="rId2"/>
          <a:stretch>
            <a:fillRect/>
          </a:stretch>
        </p:blipFill>
        <p:spPr>
          <a:xfrm>
            <a:off x="8127999" y="3774277"/>
            <a:ext cx="4064000" cy="2844800"/>
          </a:xfrm>
          <a:prstGeom prst="rect">
            <a:avLst/>
          </a:prstGeom>
        </p:spPr>
      </p:pic>
    </p:spTree>
    <p:extLst>
      <p:ext uri="{BB962C8B-B14F-4D97-AF65-F5344CB8AC3E}">
        <p14:creationId xmlns:p14="http://schemas.microsoft.com/office/powerpoint/2010/main" val="189946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8F4DC-4ED5-6F4E-AF6C-C710E54AFF67}"/>
              </a:ext>
            </a:extLst>
          </p:cNvPr>
          <p:cNvSpPr>
            <a:spLocks noGrp="1"/>
          </p:cNvSpPr>
          <p:nvPr>
            <p:ph type="title"/>
          </p:nvPr>
        </p:nvSpPr>
        <p:spPr>
          <a:xfrm>
            <a:off x="643467" y="321734"/>
            <a:ext cx="11458144" cy="1135737"/>
          </a:xfrm>
        </p:spPr>
        <p:txBody>
          <a:bodyPr>
            <a:normAutofit/>
          </a:bodyPr>
          <a:lstStyle/>
          <a:p>
            <a:br>
              <a:rPr lang="en-US" sz="3600" dirty="0">
                <a:solidFill>
                  <a:schemeClr val="accent1">
                    <a:lumMod val="75000"/>
                  </a:schemeClr>
                </a:solidFill>
              </a:rPr>
            </a:br>
            <a:endParaRPr lang="en-US" sz="3600" i="1" dirty="0">
              <a:solidFill>
                <a:schemeClr val="accent1">
                  <a:lumMod val="75000"/>
                </a:schemeClr>
              </a:solidFill>
            </a:endParaRPr>
          </a:p>
        </p:txBody>
      </p:sp>
      <p:sp>
        <p:nvSpPr>
          <p:cNvPr id="3" name="Content Placeholder 2">
            <a:extLst>
              <a:ext uri="{FF2B5EF4-FFF2-40B4-BE49-F238E27FC236}">
                <a16:creationId xmlns:a16="http://schemas.microsoft.com/office/drawing/2014/main" id="{3E06BAAB-E7E2-AD43-9334-7034DB21A7A4}"/>
              </a:ext>
            </a:extLst>
          </p:cNvPr>
          <p:cNvSpPr>
            <a:spLocks noGrp="1"/>
          </p:cNvSpPr>
          <p:nvPr>
            <p:ph idx="1"/>
          </p:nvPr>
        </p:nvSpPr>
        <p:spPr>
          <a:xfrm>
            <a:off x="327349" y="674220"/>
            <a:ext cx="7766160" cy="5273262"/>
          </a:xfrm>
        </p:spPr>
        <p:txBody>
          <a:bodyPr>
            <a:normAutofit/>
          </a:bodyPr>
          <a:lstStyle/>
          <a:p>
            <a:pPr marL="457200" lvl="1" indent="0">
              <a:buNone/>
            </a:pPr>
            <a:endParaRPr lang="en-US" sz="1600" dirty="0"/>
          </a:p>
          <a:p>
            <a:pPr marL="228600" lvl="1">
              <a:spcBef>
                <a:spcPts val="1000"/>
              </a:spcBef>
            </a:pPr>
            <a:r>
              <a:rPr lang="en-US" sz="2000" dirty="0">
                <a:solidFill>
                  <a:schemeClr val="accent1">
                    <a:lumMod val="75000"/>
                  </a:schemeClr>
                </a:solidFill>
              </a:rPr>
              <a:t>Began prospective Real World Experience study, as well as retrospective investigation.</a:t>
            </a:r>
          </a:p>
          <a:p>
            <a:pPr lvl="1"/>
            <a:r>
              <a:rPr lang="en-US" sz="1600" dirty="0">
                <a:solidFill>
                  <a:srgbClr val="00B0F0"/>
                </a:solidFill>
              </a:rPr>
              <a:t>Here is what he found:</a:t>
            </a:r>
          </a:p>
          <a:p>
            <a:pPr lvl="2">
              <a:buAutoNum type="arabicPeriod"/>
            </a:pPr>
            <a:r>
              <a:rPr lang="en-US" dirty="0">
                <a:solidFill>
                  <a:schemeClr val="bg2">
                    <a:lumMod val="25000"/>
                  </a:schemeClr>
                </a:solidFill>
              </a:rPr>
              <a:t>He wasn’t the 1</a:t>
            </a:r>
            <a:r>
              <a:rPr lang="en-US" baseline="30000" dirty="0">
                <a:solidFill>
                  <a:schemeClr val="bg2">
                    <a:lumMod val="25000"/>
                  </a:schemeClr>
                </a:solidFill>
              </a:rPr>
              <a:t>st</a:t>
            </a:r>
            <a:r>
              <a:rPr lang="en-US" dirty="0">
                <a:solidFill>
                  <a:schemeClr val="bg2">
                    <a:lumMod val="25000"/>
                  </a:schemeClr>
                </a:solidFill>
              </a:rPr>
              <a:t> to document this observation… nor the 2</a:t>
            </a:r>
            <a:r>
              <a:rPr lang="en-US" baseline="30000" dirty="0">
                <a:solidFill>
                  <a:schemeClr val="bg2">
                    <a:lumMod val="25000"/>
                  </a:schemeClr>
                </a:solidFill>
              </a:rPr>
              <a:t>nd…</a:t>
            </a:r>
          </a:p>
          <a:p>
            <a:pPr lvl="2">
              <a:buAutoNum type="arabicPeriod"/>
            </a:pPr>
            <a:endParaRPr lang="en-US" dirty="0">
              <a:solidFill>
                <a:schemeClr val="bg2">
                  <a:lumMod val="25000"/>
                </a:schemeClr>
              </a:solidFill>
            </a:endParaRPr>
          </a:p>
          <a:p>
            <a:pPr lvl="2">
              <a:buAutoNum type="arabicPeriod"/>
            </a:pPr>
            <a:r>
              <a:rPr lang="en-US" dirty="0">
                <a:solidFill>
                  <a:schemeClr val="bg2">
                    <a:lumMod val="25000"/>
                  </a:schemeClr>
                </a:solidFill>
              </a:rPr>
              <a:t>True incidence is unknown due to paucity of literature and methodological challenges, but</a:t>
            </a:r>
          </a:p>
          <a:p>
            <a:pPr marL="914400" lvl="2" indent="0">
              <a:buNone/>
            </a:pPr>
            <a:endParaRPr lang="en-US" dirty="0">
              <a:solidFill>
                <a:schemeClr val="bg2">
                  <a:lumMod val="25000"/>
                </a:schemeClr>
              </a:solidFill>
            </a:endParaRPr>
          </a:p>
          <a:p>
            <a:pPr lvl="3"/>
            <a:r>
              <a:rPr lang="en-US" sz="2000" dirty="0">
                <a:solidFill>
                  <a:schemeClr val="bg2">
                    <a:lumMod val="25000"/>
                  </a:schemeClr>
                </a:solidFill>
              </a:rPr>
              <a:t>Studies in three patient populations provide insight to OIH: </a:t>
            </a:r>
          </a:p>
          <a:p>
            <a:pPr marL="2171700" lvl="4" indent="-342900">
              <a:buFont typeface="+mj-lt"/>
              <a:buAutoNum type="arabicPeriod"/>
            </a:pPr>
            <a:r>
              <a:rPr lang="en-US" sz="2000" dirty="0">
                <a:solidFill>
                  <a:schemeClr val="bg2">
                    <a:lumMod val="25000"/>
                  </a:schemeClr>
                </a:solidFill>
              </a:rPr>
              <a:t>Former opioid addicts maintained on methadone </a:t>
            </a:r>
          </a:p>
          <a:p>
            <a:pPr marL="2171700" lvl="4" indent="-342900">
              <a:buFont typeface="+mj-lt"/>
              <a:buAutoNum type="arabicPeriod"/>
            </a:pPr>
            <a:r>
              <a:rPr lang="en-US" sz="2000" dirty="0">
                <a:solidFill>
                  <a:schemeClr val="bg2">
                    <a:lumMod val="25000"/>
                  </a:schemeClr>
                </a:solidFill>
              </a:rPr>
              <a:t>Surgical inpatients receiving opioids</a:t>
            </a:r>
          </a:p>
          <a:p>
            <a:pPr marL="2171700" lvl="4" indent="-342900">
              <a:buFont typeface="+mj-lt"/>
              <a:buAutoNum type="arabicPeriod"/>
            </a:pPr>
            <a:r>
              <a:rPr lang="en-US" sz="2000" dirty="0">
                <a:solidFill>
                  <a:schemeClr val="bg2">
                    <a:lumMod val="25000"/>
                  </a:schemeClr>
                </a:solidFill>
              </a:rPr>
              <a:t>Healthy volunteers who are administered opioids acutely and then undergo pain tolerance testing.</a:t>
            </a:r>
          </a:p>
          <a:p>
            <a:pPr marL="457200" lvl="1" indent="0">
              <a:buNone/>
            </a:pPr>
            <a:endParaRPr lang="en-US" sz="2000" dirty="0">
              <a:solidFill>
                <a:schemeClr val="bg2">
                  <a:lumMod val="25000"/>
                </a:schemeClr>
              </a:solidFill>
            </a:endParaRPr>
          </a:p>
          <a:p>
            <a:pPr marL="457200" lvl="1" indent="0">
              <a:buNone/>
            </a:pPr>
            <a:endParaRPr lang="en-US" sz="16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erson, accessory&#10;&#10;Description automatically generated">
            <a:extLst>
              <a:ext uri="{FF2B5EF4-FFF2-40B4-BE49-F238E27FC236}">
                <a16:creationId xmlns:a16="http://schemas.microsoft.com/office/drawing/2014/main" id="{7C0F786F-7F75-2F46-B4CD-760F9ED20497}"/>
              </a:ext>
            </a:extLst>
          </p:cNvPr>
          <p:cNvPicPr>
            <a:picLocks noChangeAspect="1"/>
          </p:cNvPicPr>
          <p:nvPr/>
        </p:nvPicPr>
        <p:blipFill>
          <a:blip r:embed="rId2"/>
          <a:stretch>
            <a:fillRect/>
          </a:stretch>
        </p:blipFill>
        <p:spPr>
          <a:xfrm>
            <a:off x="8093510" y="3300073"/>
            <a:ext cx="4064000" cy="2844800"/>
          </a:xfrm>
          <a:prstGeom prst="rect">
            <a:avLst/>
          </a:prstGeom>
        </p:spPr>
      </p:pic>
    </p:spTree>
    <p:extLst>
      <p:ext uri="{BB962C8B-B14F-4D97-AF65-F5344CB8AC3E}">
        <p14:creationId xmlns:p14="http://schemas.microsoft.com/office/powerpoint/2010/main" val="12790828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23222</TotalTime>
  <Words>2603</Words>
  <Application>Microsoft Macintosh PowerPoint</Application>
  <PresentationFormat>Widescreen</PresentationFormat>
  <Paragraphs>246</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Myriad Pro Cond</vt:lpstr>
      <vt:lpstr>Office Theme</vt:lpstr>
      <vt:lpstr>PowerPoint Presentation</vt:lpstr>
      <vt:lpstr>PowerPoint Presentation</vt:lpstr>
      <vt:lpstr>PowerPoint Presentation</vt:lpstr>
      <vt:lpstr>PowerPoint Presentation</vt:lpstr>
      <vt:lpstr>Closing a Silent Gateway to Opioid Use &amp; Dependence</vt:lpstr>
      <vt:lpstr>Review the Problem: Surgery has been a long-ignored gateway to persistent opioid use, dependence and addiction</vt:lpstr>
      <vt:lpstr>Can Opioid therapy make pain worse?</vt:lpstr>
      <vt:lpstr>2019 Observations: Clayton Dalton, MD  Dept. Emergency Medicine, Mass General. </vt:lpstr>
      <vt:lpstr> </vt:lpstr>
      <vt:lpstr>   OIH Evidence Group 1:  Former opioid addicts on methadone maintenance </vt:lpstr>
      <vt:lpstr>PowerPoint Presentation</vt:lpstr>
      <vt:lpstr>PowerPoint Presentation</vt:lpstr>
      <vt:lpstr>  </vt:lpstr>
      <vt:lpstr> Opioid Induced Hyperalgesia: Pathophysiology</vt:lpstr>
      <vt:lpstr> 3 Theories on progression to Opioid Induced Hyperalgesia: </vt:lpstr>
      <vt:lpstr> 3 Theories on progression to Opioid Induced Hyperalgesia: </vt:lpstr>
      <vt:lpstr> Diagnosing Opioid Induced Hyperalgesia: </vt:lpstr>
      <vt:lpstr> Management: Opioid Induced Hyperalgesia </vt:lpstr>
      <vt:lpstr> Management: Opioid Induced Hyperalgesia </vt:lpstr>
      <vt:lpstr> Conclusions: Opioid Induced Hyperalgesia </vt:lpstr>
      <vt:lpstr>‘New paradigm in analgesia management’    Perioper Med 2018 Jul 3;7:16</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Riega</dc:creator>
  <cp:lastModifiedBy>Sam Riega</cp:lastModifiedBy>
  <cp:revision>72</cp:revision>
  <dcterms:created xsi:type="dcterms:W3CDTF">2020-12-02T16:18:47Z</dcterms:created>
  <dcterms:modified xsi:type="dcterms:W3CDTF">2021-01-08T18:18:05Z</dcterms:modified>
</cp:coreProperties>
</file>