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610" r:id="rId5"/>
    <p:sldId id="599" r:id="rId6"/>
    <p:sldId id="598" r:id="rId7"/>
    <p:sldId id="590" r:id="rId8"/>
    <p:sldId id="298" r:id="rId9"/>
    <p:sldId id="297" r:id="rId10"/>
    <p:sldId id="292" r:id="rId11"/>
    <p:sldId id="312" r:id="rId12"/>
    <p:sldId id="592" r:id="rId13"/>
    <p:sldId id="295" r:id="rId14"/>
    <p:sldId id="259" r:id="rId15"/>
    <p:sldId id="260" r:id="rId16"/>
    <p:sldId id="585" r:id="rId17"/>
    <p:sldId id="313" r:id="rId18"/>
    <p:sldId id="586" r:id="rId19"/>
    <p:sldId id="262" r:id="rId20"/>
    <p:sldId id="485" r:id="rId21"/>
    <p:sldId id="301" r:id="rId22"/>
    <p:sldId id="257" r:id="rId23"/>
    <p:sldId id="267" r:id="rId24"/>
    <p:sldId id="587" r:id="rId25"/>
    <p:sldId id="294" r:id="rId26"/>
    <p:sldId id="264" r:id="rId27"/>
    <p:sldId id="296" r:id="rId28"/>
    <p:sldId id="311" r:id="rId29"/>
    <p:sldId id="270" r:id="rId30"/>
    <p:sldId id="308" r:id="rId31"/>
    <p:sldId id="310" r:id="rId32"/>
    <p:sldId id="594" r:id="rId33"/>
    <p:sldId id="593" r:id="rId3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A"/>
    <a:srgbClr val="F6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 autoAdjust="0"/>
    <p:restoredTop sz="92653" autoAdjust="0"/>
  </p:normalViewPr>
  <p:slideViewPr>
    <p:cSldViewPr snapToGrid="0" showGuides="1">
      <p:cViewPr varScale="1">
        <p:scale>
          <a:sx n="158" d="100"/>
          <a:sy n="158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8"/>
    </p:cViewPr>
  </p:sorterViewPr>
  <p:notesViewPr>
    <p:cSldViewPr snapToGrid="0" showGuides="1">
      <p:cViewPr varScale="1">
        <p:scale>
          <a:sx n="81" d="100"/>
          <a:sy n="81" d="100"/>
        </p:scale>
        <p:origin x="195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1BD6-766B-4D19-B75E-7E6A037A6BFB}" type="datetimeFigureOut">
              <a:rPr lang="en-US" smtClean="0"/>
              <a:t>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302AA-81B1-4225-BC36-6DD3E8E9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48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3C34-4FAE-4634-9621-7C1A1531823B}" type="datetimeFigureOut">
              <a:rPr lang="en-US" smtClean="0"/>
              <a:t>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D1758-ED3D-4611-B861-63A1DF032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67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2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talk about this with the PCP? They have the RELATIONSHIP WITH THE PATIENTS!  And can empower the patients to ask the RIGHT QUESTIONS of the surgeon and anesthesiologist.</a:t>
            </a:r>
          </a:p>
        </p:txBody>
      </p:sp>
    </p:spTree>
    <p:extLst>
      <p:ext uri="{BB962C8B-B14F-4D97-AF65-F5344CB8AC3E}">
        <p14:creationId xmlns:p14="http://schemas.microsoft.com/office/powerpoint/2010/main" val="290962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03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7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Exposing Patients Longer and  to Higher Quantities of Opioids than Necessary; PERIOPERATIVE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Why talk about this with the PCP? They have the RELATIONSHIP WITH THE PATIENTS!  And can empower the patients to ask the RIGHT QUESTIONS of the surgeon and anesthesiologist.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6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93348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 userDrawn="1">
          <p15:clr>
            <a:srgbClr val="FBAE40"/>
          </p15:clr>
        </p15:guide>
        <p15:guide id="2" pos="5384" userDrawn="1">
          <p15:clr>
            <a:srgbClr val="FBAE40"/>
          </p15:clr>
        </p15:guide>
        <p15:guide id="3" pos="374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58252-1C88-475B-BDD3-2C3E418B7F1C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48865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4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C3136-69E2-4824-B545-0A5D01DD4F72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C8F7E-A75E-4958-9402-C6B8AEE79DF9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58140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33912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5406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3C612-023A-4233-B4C5-5C543E82BDA4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C50A9-E16F-4ABB-B16F-59A6D5FC0EF2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82769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3725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C5D807-DB62-4A98-8970-A9E0ED03C5A6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874D78-EFF8-47F0-A901-8013CB4B4974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5903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31972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391CA-9572-4B20-9D72-4FF57C26EDA4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78869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08125" y="1543049"/>
            <a:ext cx="2546117" cy="1408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988464" y="1543049"/>
            <a:ext cx="2546117" cy="1408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05ED3-C251-4F31-BCF8-6FFFC390012A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C7834-1ADD-4278-AE18-1DA7056C3258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69895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5" y="1134684"/>
            <a:ext cx="2415741" cy="3528796"/>
          </a:xfrm>
          <a:prstGeom prst="rect">
            <a:avLst/>
          </a:prstGeom>
        </p:spPr>
      </p:pic>
      <p:sp>
        <p:nvSpPr>
          <p:cNvPr id="4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720840" y="1695550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bg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bg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77" y="1134684"/>
            <a:ext cx="2415741" cy="3528796"/>
          </a:xfrm>
          <a:prstGeom prst="rect">
            <a:avLst/>
          </a:prstGeom>
        </p:spPr>
      </p:pic>
      <p:sp>
        <p:nvSpPr>
          <p:cNvPr id="15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5022182" y="1695550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8" y="1439120"/>
            <a:ext cx="2415741" cy="3528796"/>
          </a:xfrm>
          <a:prstGeom prst="rect">
            <a:avLst/>
          </a:prstGeom>
        </p:spPr>
      </p:pic>
      <p:sp>
        <p:nvSpPr>
          <p:cNvPr id="17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7172853" y="1999986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06" y="1439120"/>
            <a:ext cx="2415741" cy="3528796"/>
          </a:xfrm>
          <a:prstGeom prst="rect">
            <a:avLst/>
          </a:prstGeom>
        </p:spPr>
      </p:pic>
      <p:sp>
        <p:nvSpPr>
          <p:cNvPr id="19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2871511" y="1999986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5743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934" userDrawn="1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95314" y="1857487"/>
            <a:ext cx="7953374" cy="2026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29" y="1194045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3961343" y="1754911"/>
            <a:ext cx="1204382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C325B8-0177-4F76-A890-DEA8CA747334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688BA-2C52-41CD-945A-B53A1DA30C93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1962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95314" y="1543050"/>
            <a:ext cx="7953374" cy="963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06" y="1142482"/>
            <a:ext cx="2415741" cy="3528796"/>
          </a:xfrm>
          <a:prstGeom prst="rect">
            <a:avLst/>
          </a:prstGeom>
        </p:spPr>
      </p:pic>
      <p:sp>
        <p:nvSpPr>
          <p:cNvPr id="14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5118011" y="1703348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63" y="1142482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6750568" y="1703348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AF4EB4-97B1-4377-B68F-AFAD68F801A2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D8EBBD-1D9B-400B-AA69-93D1E98955EC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6166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66" y="1194045"/>
            <a:ext cx="2415741" cy="3528796"/>
          </a:xfrm>
          <a:prstGeom prst="rect">
            <a:avLst/>
          </a:prstGeom>
        </p:spPr>
      </p:pic>
      <p:sp>
        <p:nvSpPr>
          <p:cNvPr id="14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2156071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23" y="1194045"/>
            <a:ext cx="2415741" cy="3528796"/>
          </a:xfrm>
          <a:prstGeom prst="rect">
            <a:avLst/>
          </a:prstGeom>
        </p:spPr>
      </p:pic>
      <p:sp>
        <p:nvSpPr>
          <p:cNvPr id="1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3788628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11" y="1194045"/>
            <a:ext cx="2415741" cy="3528796"/>
          </a:xfrm>
          <a:prstGeom prst="rect">
            <a:avLst/>
          </a:prstGeom>
        </p:spPr>
      </p:pic>
      <p:sp>
        <p:nvSpPr>
          <p:cNvPr id="20" name="Picture Placeholder 25"/>
          <p:cNvSpPr>
            <a:spLocks noGrp="1"/>
          </p:cNvSpPr>
          <p:nvPr>
            <p:ph type="pic" sz="quarter" idx="19"/>
          </p:nvPr>
        </p:nvSpPr>
        <p:spPr>
          <a:xfrm>
            <a:off x="5438116" y="1754911"/>
            <a:ext cx="1230200" cy="2232025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D73F65-D216-48DF-8660-A7C8A8334393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172F42-7A17-4A80-BBED-040970E576CD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9796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C120A-96DA-4837-A002-8648A06989A7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AD3F3-3710-42AB-A2F1-E217B0F6FD4B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68023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62" y="1100444"/>
            <a:ext cx="2918752" cy="40430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5278966" y="1689100"/>
            <a:ext cx="2209799" cy="3454399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27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97219-BFCB-4CF1-B0FC-A8621F241FA2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499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" y="185298"/>
            <a:ext cx="3129491" cy="457140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42733" y="575841"/>
            <a:ext cx="5294843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242416" y="959101"/>
            <a:ext cx="530468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242416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27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800011" y="912452"/>
            <a:ext cx="1552896" cy="2917902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37499-BF2F-4E44-A132-203FCAB5D566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CA9E7A-DCCB-4741-B41B-E4E57D14F814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76323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 &amp; 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bg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bg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/>
          <p:cNvSpPr>
            <a:spLocks noGrp="1"/>
          </p:cNvSpPr>
          <p:nvPr>
            <p:ph type="pic" sz="quarter" idx="12"/>
          </p:nvPr>
        </p:nvSpPr>
        <p:spPr>
          <a:xfrm>
            <a:off x="1614488" y="1471670"/>
            <a:ext cx="5915025" cy="3186055"/>
          </a:xfrm>
          <a:custGeom>
            <a:avLst/>
            <a:gdLst>
              <a:gd name="connsiteX0" fmla="*/ 0 w 5915025"/>
              <a:gd name="connsiteY0" fmla="*/ 0 h 3326159"/>
              <a:gd name="connsiteX1" fmla="*/ 5915025 w 5915025"/>
              <a:gd name="connsiteY1" fmla="*/ 0 h 3326159"/>
              <a:gd name="connsiteX2" fmla="*/ 5915025 w 5915025"/>
              <a:gd name="connsiteY2" fmla="*/ 3326159 h 3326159"/>
              <a:gd name="connsiteX3" fmla="*/ 0 w 5915025"/>
              <a:gd name="connsiteY3" fmla="*/ 3326159 h 332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025" h="3326159">
                <a:moveTo>
                  <a:pt x="0" y="0"/>
                </a:moveTo>
                <a:lnTo>
                  <a:pt x="5915025" y="0"/>
                </a:lnTo>
                <a:lnTo>
                  <a:pt x="5915025" y="3326159"/>
                </a:lnTo>
                <a:lnTo>
                  <a:pt x="0" y="3326159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accent6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1614488" y="1318534"/>
            <a:ext cx="5915025" cy="156764"/>
          </a:xfrm>
          <a:custGeom>
            <a:avLst/>
            <a:gdLst>
              <a:gd name="connsiteX0" fmla="*/ 116359 w 15763003"/>
              <a:gd name="connsiteY0" fmla="*/ 0 h 418038"/>
              <a:gd name="connsiteX1" fmla="*/ 15646645 w 15763003"/>
              <a:gd name="connsiteY1" fmla="*/ 0 h 418038"/>
              <a:gd name="connsiteX2" fmla="*/ 15763003 w 15763003"/>
              <a:gd name="connsiteY2" fmla="*/ 116359 h 418038"/>
              <a:gd name="connsiteX3" fmla="*/ 15763003 w 15763003"/>
              <a:gd name="connsiteY3" fmla="*/ 418038 h 418038"/>
              <a:gd name="connsiteX4" fmla="*/ 0 w 15763003"/>
              <a:gd name="connsiteY4" fmla="*/ 418038 h 418038"/>
              <a:gd name="connsiteX5" fmla="*/ 0 w 15763003"/>
              <a:gd name="connsiteY5" fmla="*/ 116359 h 418038"/>
              <a:gd name="connsiteX6" fmla="*/ 116359 w 15763003"/>
              <a:gd name="connsiteY6" fmla="*/ 0 h 4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3003" h="418038">
                <a:moveTo>
                  <a:pt x="116359" y="0"/>
                </a:moveTo>
                <a:lnTo>
                  <a:pt x="15646645" y="0"/>
                </a:lnTo>
                <a:cubicBezTo>
                  <a:pt x="15710907" y="0"/>
                  <a:pt x="15763003" y="52096"/>
                  <a:pt x="15763003" y="116359"/>
                </a:cubicBezTo>
                <a:lnTo>
                  <a:pt x="15763003" y="418038"/>
                </a:lnTo>
                <a:lnTo>
                  <a:pt x="0" y="418038"/>
                </a:lnTo>
                <a:lnTo>
                  <a:pt x="0" y="116359"/>
                </a:lnTo>
                <a:cubicBezTo>
                  <a:pt x="0" y="52096"/>
                  <a:pt x="52096" y="0"/>
                  <a:pt x="1163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2" name="Oval 21"/>
          <p:cNvSpPr/>
          <p:nvPr userDrawn="1"/>
        </p:nvSpPr>
        <p:spPr>
          <a:xfrm>
            <a:off x="1711524" y="1367661"/>
            <a:ext cx="54173" cy="54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3" name="Oval 22"/>
          <p:cNvSpPr/>
          <p:nvPr userDrawn="1"/>
        </p:nvSpPr>
        <p:spPr>
          <a:xfrm>
            <a:off x="1806610" y="1367661"/>
            <a:ext cx="54173" cy="541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sp>
        <p:nvSpPr>
          <p:cNvPr id="24" name="Oval 23"/>
          <p:cNvSpPr/>
          <p:nvPr userDrawn="1"/>
        </p:nvSpPr>
        <p:spPr>
          <a:xfrm>
            <a:off x="1901697" y="1367661"/>
            <a:ext cx="54173" cy="541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154465" y="1366181"/>
            <a:ext cx="298052" cy="55653"/>
            <a:chOff x="19078575" y="3106739"/>
            <a:chExt cx="794804" cy="148407"/>
          </a:xfrm>
        </p:grpSpPr>
        <p:grpSp>
          <p:nvGrpSpPr>
            <p:cNvPr id="26" name="Group 25"/>
            <p:cNvGrpSpPr/>
            <p:nvPr/>
          </p:nvGrpSpPr>
          <p:grpSpPr>
            <a:xfrm>
              <a:off x="19736219" y="3106739"/>
              <a:ext cx="137160" cy="137160"/>
              <a:chOff x="19740165" y="3110684"/>
              <a:chExt cx="138113" cy="138113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9740165" y="3110684"/>
                <a:ext cx="138113" cy="138113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19740165" y="3110684"/>
                <a:ext cx="138113" cy="138113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ounded Rectangle 26"/>
            <p:cNvSpPr/>
            <p:nvPr/>
          </p:nvSpPr>
          <p:spPr>
            <a:xfrm>
              <a:off x="19415125" y="3110684"/>
              <a:ext cx="144462" cy="14446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19078575" y="3255146"/>
              <a:ext cx="161925" cy="0"/>
            </a:xfrm>
            <a:prstGeom prst="line">
              <a:avLst/>
            </a:prstGeom>
            <a:ln w="127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5869461" y="2131214"/>
            <a:ext cx="1305324" cy="2409359"/>
          </a:xfrm>
          <a:custGeom>
            <a:avLst/>
            <a:gdLst>
              <a:gd name="connsiteX0" fmla="*/ 8541 w 1308021"/>
              <a:gd name="connsiteY0" fmla="*/ 0 h 2409359"/>
              <a:gd name="connsiteX1" fmla="*/ 1299480 w 1308021"/>
              <a:gd name="connsiteY1" fmla="*/ 0 h 2409359"/>
              <a:gd name="connsiteX2" fmla="*/ 1308021 w 1308021"/>
              <a:gd name="connsiteY2" fmla="*/ 8878 h 2409359"/>
              <a:gd name="connsiteX3" fmla="*/ 1308021 w 1308021"/>
              <a:gd name="connsiteY3" fmla="*/ 2400481 h 2409359"/>
              <a:gd name="connsiteX4" fmla="*/ 1299480 w 1308021"/>
              <a:gd name="connsiteY4" fmla="*/ 2409359 h 2409359"/>
              <a:gd name="connsiteX5" fmla="*/ 8541 w 1308021"/>
              <a:gd name="connsiteY5" fmla="*/ 2409359 h 2409359"/>
              <a:gd name="connsiteX6" fmla="*/ 0 w 1308021"/>
              <a:gd name="connsiteY6" fmla="*/ 2400481 h 2409359"/>
              <a:gd name="connsiteX7" fmla="*/ 0 w 1308021"/>
              <a:gd name="connsiteY7" fmla="*/ 8878 h 2409359"/>
              <a:gd name="connsiteX8" fmla="*/ 8541 w 1308021"/>
              <a:gd name="connsiteY8" fmla="*/ 0 h 240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021" h="2409359">
                <a:moveTo>
                  <a:pt x="8541" y="0"/>
                </a:moveTo>
                <a:lnTo>
                  <a:pt x="1299480" y="0"/>
                </a:lnTo>
                <a:cubicBezTo>
                  <a:pt x="1304198" y="0"/>
                  <a:pt x="1308021" y="3975"/>
                  <a:pt x="1308021" y="8878"/>
                </a:cubicBezTo>
                <a:lnTo>
                  <a:pt x="1308021" y="2400481"/>
                </a:lnTo>
                <a:cubicBezTo>
                  <a:pt x="1308021" y="2405384"/>
                  <a:pt x="1304198" y="2409359"/>
                  <a:pt x="1299480" y="2409359"/>
                </a:cubicBezTo>
                <a:lnTo>
                  <a:pt x="8541" y="2409359"/>
                </a:lnTo>
                <a:cubicBezTo>
                  <a:pt x="3824" y="2409359"/>
                  <a:pt x="0" y="2405384"/>
                  <a:pt x="0" y="2400481"/>
                </a:cubicBezTo>
                <a:lnTo>
                  <a:pt x="0" y="8878"/>
                </a:lnTo>
                <a:cubicBezTo>
                  <a:pt x="0" y="3975"/>
                  <a:pt x="3824" y="0"/>
                  <a:pt x="8541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800">
                <a:solidFill>
                  <a:schemeClr val="accent6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09308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934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595314" y="1934633"/>
            <a:ext cx="7953374" cy="1872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5" y="1432135"/>
            <a:ext cx="5027326" cy="304984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57511" y="1714500"/>
            <a:ext cx="3635375" cy="2324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5DE66-786C-49CC-A228-71598EC1A69A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AE603-7685-4586-BE44-5349BF1CB922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3769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19FF-A340-ED49-B4A8-FACBA514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B1880-5C55-B547-994F-2A3468490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B990D-4227-E042-864A-85F29808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7DF7-B447-3040-BFD2-F5D6CD34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A4A34-F29A-A244-9A5B-A7A9928E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B8D6-9EED-0846-9B0E-2D6DCA2CB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70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5A35-F353-1D47-9D62-04078FDC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B7963-7DCD-C941-B74F-5DAD01B51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28EB1-4CA3-1E43-8869-8D6DDC86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EB6C2-2692-6240-8D65-C54903BD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49DE1-F491-8242-9367-7E5F1D0C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B8D6-9EED-0846-9B0E-2D6DCA2CB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7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0037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41655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B1E799-48D8-4772-9C30-5DD9DF8B6438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94472-B72B-4D1C-9281-27D5990CAB70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0212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93725" y="1543050"/>
            <a:ext cx="7953375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3725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7475F-11E3-43C7-8BAA-14D410543D97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103C7-327D-44BA-A93E-EF290D110415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71614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, Mission &amp; Valu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1543050"/>
            <a:ext cx="3152716" cy="2743200"/>
          </a:xfrm>
          <a:custGeom>
            <a:avLst/>
            <a:gdLst>
              <a:gd name="connsiteX0" fmla="*/ 0 w 9516533"/>
              <a:gd name="connsiteY0" fmla="*/ 0 h 8280400"/>
              <a:gd name="connsiteX1" fmla="*/ 5376333 w 9516533"/>
              <a:gd name="connsiteY1" fmla="*/ 0 h 8280400"/>
              <a:gd name="connsiteX2" fmla="*/ 9516533 w 9516533"/>
              <a:gd name="connsiteY2" fmla="*/ 4140200 h 8280400"/>
              <a:gd name="connsiteX3" fmla="*/ 5376333 w 9516533"/>
              <a:gd name="connsiteY3" fmla="*/ 8280400 h 8280400"/>
              <a:gd name="connsiteX4" fmla="*/ 0 w 9516533"/>
              <a:gd name="connsiteY4" fmla="*/ 8280400 h 828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6533" h="8280400">
                <a:moveTo>
                  <a:pt x="0" y="0"/>
                </a:moveTo>
                <a:lnTo>
                  <a:pt x="5376333" y="0"/>
                </a:lnTo>
                <a:cubicBezTo>
                  <a:pt x="7662902" y="0"/>
                  <a:pt x="9516533" y="1853631"/>
                  <a:pt x="9516533" y="4140200"/>
                </a:cubicBezTo>
                <a:cubicBezTo>
                  <a:pt x="9516533" y="6426769"/>
                  <a:pt x="7662902" y="8280400"/>
                  <a:pt x="5376333" y="8280400"/>
                </a:cubicBezTo>
                <a:lnTo>
                  <a:pt x="0" y="8280400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3539E-298D-43DA-AD67-4C8F6D25B4E0}"/>
              </a:ext>
            </a:extLst>
          </p:cNvPr>
          <p:cNvSpPr txBox="1"/>
          <p:nvPr userDrawn="1"/>
        </p:nvSpPr>
        <p:spPr>
          <a:xfrm>
            <a:off x="593724" y="4722841"/>
            <a:ext cx="33877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CORNERSTONE WHOLE HEALTHCARE ORGANIZATION, INC.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C5610-2AD5-4A62-B137-E773BD25175E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6115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Lef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6213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650A3-F1D4-4541-ADD1-66D4123864B2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80016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Lef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Myriad Pro Cond" panose="020B0506030403020204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Myriad Pro Cond" panose="020B0506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B2BE5-F40D-4736-B700-C02F40DB49DB}"/>
              </a:ext>
            </a:extLst>
          </p:cNvPr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Myriad Pro Cond" panose="020B0506030403020204" pitchFamily="34" charset="0"/>
              </a:rPr>
              <a:t>PRESENTATION</a:t>
            </a:r>
            <a:endParaRPr lang="en-US" sz="800" b="1" spc="30" baseline="0" dirty="0">
              <a:solidFill>
                <a:schemeClr val="accent2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70787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0" orient="horz" pos="972" userDrawn="1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4" r:id="rId2"/>
    <p:sldLayoutId id="2147483688" r:id="rId3"/>
    <p:sldLayoutId id="2147483675" r:id="rId4"/>
    <p:sldLayoutId id="2147483690" r:id="rId5"/>
    <p:sldLayoutId id="2147483691" r:id="rId6"/>
    <p:sldLayoutId id="2147483689" r:id="rId7"/>
    <p:sldLayoutId id="2147483676" r:id="rId8"/>
    <p:sldLayoutId id="2147483695" r:id="rId9"/>
    <p:sldLayoutId id="2147483677" r:id="rId10"/>
    <p:sldLayoutId id="2147483678" r:id="rId11"/>
    <p:sldLayoutId id="2147483679" r:id="rId12"/>
    <p:sldLayoutId id="2147483686" r:id="rId13"/>
    <p:sldLayoutId id="2147483687" r:id="rId14"/>
    <p:sldLayoutId id="2147483693" r:id="rId15"/>
    <p:sldLayoutId id="2147483680" r:id="rId16"/>
    <p:sldLayoutId id="2147483683" r:id="rId17"/>
    <p:sldLayoutId id="2147483682" r:id="rId18"/>
    <p:sldLayoutId id="2147483681" r:id="rId19"/>
    <p:sldLayoutId id="2147483692" r:id="rId20"/>
    <p:sldLayoutId id="2147483694" r:id="rId21"/>
    <p:sldLayoutId id="2147483684" r:id="rId22"/>
    <p:sldLayoutId id="2147483685" r:id="rId23"/>
    <p:sldLayoutId id="2147483696" r:id="rId24"/>
    <p:sldLayoutId id="2147483697" r:id="rId25"/>
  </p:sldLayoutIdLst>
  <p:transition spd="slow" advClick="0" advTm="3000"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thumbs.dreamstime.com/z/problem-versus-solution-option-either-to-relax-cope-problems-spending-lots-energy-finding-useless-46434899.jpg" TargetMode="Externa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orbhealth.com/wp-content/uploads/2020TCMv2.png" TargetMode="Externa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22619"/>
            <a:ext cx="9144000" cy="8208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" name="Straight Connector 3"/>
          <p:cNvCxnSpPr/>
          <p:nvPr/>
        </p:nvCxnSpPr>
        <p:spPr>
          <a:xfrm>
            <a:off x="4114800" y="2069513"/>
            <a:ext cx="914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8986" y="4634627"/>
            <a:ext cx="53784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spc="300" dirty="0">
                <a:solidFill>
                  <a:schemeClr val="bg1"/>
                </a:solidFill>
                <a:latin typeface="Myriad Pro Cond" panose="020B0506030403020204" pitchFamily="34" charset="0"/>
              </a:rPr>
              <a:t>© 2021 Cornerstone Whole Healthcare Organization. All rights reserved.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2647" y="2261088"/>
            <a:ext cx="7858707" cy="1700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spc="300" dirty="0">
                <a:solidFill>
                  <a:schemeClr val="accent1">
                    <a:lumMod val="75000"/>
                  </a:schemeClr>
                </a:solidFill>
                <a:latin typeface="Myriad Pro Cond" panose="020B0506030403020204" pitchFamily="34" charset="0"/>
              </a:rPr>
              <a:t>Closing the Door on Surgery as a Gateway to Persistent Use of Opioids</a:t>
            </a:r>
          </a:p>
          <a:p>
            <a:pPr>
              <a:lnSpc>
                <a:spcPct val="110000"/>
              </a:lnSpc>
            </a:pPr>
            <a:endParaRPr lang="en-US" sz="2100" spc="300" dirty="0">
              <a:solidFill>
                <a:srgbClr val="00B0F0"/>
              </a:solidFill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US" sz="2100" spc="300" dirty="0">
                <a:solidFill>
                  <a:srgbClr val="00B0F0"/>
                </a:solidFill>
                <a:latin typeface="+mj-lt"/>
              </a:rPr>
              <a:t> Module 1: 	</a:t>
            </a:r>
            <a:r>
              <a:rPr lang="en-US" sz="2000" spc="300" dirty="0">
                <a:solidFill>
                  <a:schemeClr val="accent1">
                    <a:lumMod val="75000"/>
                  </a:schemeClr>
                </a:solidFill>
                <a:latin typeface="Myriad Pro Cond" panose="020B0506030403020204" pitchFamily="34" charset="0"/>
              </a:rPr>
              <a:t>Curriculum Introduction</a:t>
            </a:r>
          </a:p>
          <a:p>
            <a:pPr>
              <a:lnSpc>
                <a:spcPct val="110000"/>
              </a:lnSpc>
            </a:pPr>
            <a:endParaRPr lang="en-US" sz="2000" b="1" spc="300" dirty="0">
              <a:solidFill>
                <a:schemeClr val="tx2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7593A3-D229-47B7-B5BC-5F490200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454" y="4530954"/>
            <a:ext cx="2587502" cy="476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00944-4800-C547-BD7F-0B6A966D54C2}"/>
              </a:ext>
            </a:extLst>
          </p:cNvPr>
          <p:cNvSpPr txBox="1"/>
          <p:nvPr/>
        </p:nvSpPr>
        <p:spPr>
          <a:xfrm>
            <a:off x="721671" y="644660"/>
            <a:ext cx="7700659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300" dirty="0" err="1">
                <a:latin typeface="+mj-lt"/>
              </a:rPr>
              <a:t>rEASON</a:t>
            </a:r>
            <a:r>
              <a:rPr lang="en-US" sz="4050" spc="300" dirty="0">
                <a:latin typeface="+mj-lt"/>
              </a:rPr>
              <a:t> PROJECT </a:t>
            </a:r>
          </a:p>
          <a:p>
            <a:r>
              <a:rPr lang="en-US" sz="2100" b="1" spc="3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Rural Emergent Alternative Surgical Opioid Non-use 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0997503"/>
      </p:ext>
    </p:extLst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0B49-5811-A641-924A-C75AC1B0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2814636"/>
            <a:ext cx="2468166" cy="1839516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Risk Factors</a:t>
            </a:r>
          </a:p>
        </p:txBody>
      </p:sp>
      <p:pic>
        <p:nvPicPr>
          <p:cNvPr id="9" name="Picture 8" descr="A person sitting on a bench talking on a cell phone&#10;&#10;Description automatically generated">
            <a:extLst>
              <a:ext uri="{FF2B5EF4-FFF2-40B4-BE49-F238E27FC236}">
                <a16:creationId xmlns:a16="http://schemas.microsoft.com/office/drawing/2014/main" id="{5133BBDE-7044-B346-9C7A-3CEF3D4DE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9" b="35454"/>
          <a:stretch/>
        </p:blipFill>
        <p:spPr>
          <a:xfrm>
            <a:off x="0" y="0"/>
            <a:ext cx="9143980" cy="27829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9B85B-0A33-D948-ACF3-996FDB3A4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81" y="2939683"/>
            <a:ext cx="5614060" cy="1839515"/>
          </a:xfrm>
        </p:spPr>
        <p:txBody>
          <a:bodyPr anchor="ctr">
            <a:no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Younger Age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Female Gender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Millennials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Heredity/Environment  &amp; Mental Health Status</a:t>
            </a:r>
          </a:p>
          <a:p>
            <a:pPr lvl="1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Heavy tobacco use</a:t>
            </a:r>
          </a:p>
          <a:p>
            <a:pPr lvl="1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History of depression or anxiety</a:t>
            </a:r>
          </a:p>
          <a:p>
            <a:pPr lvl="1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Stressful circumstances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Poverty/Unemployment</a:t>
            </a:r>
          </a:p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Exposing Patients Longer and  to Higher Quantities of Opioids than Necessary</a:t>
            </a:r>
          </a:p>
        </p:txBody>
      </p:sp>
    </p:spTree>
    <p:extLst>
      <p:ext uri="{BB962C8B-B14F-4D97-AF65-F5344CB8AC3E}">
        <p14:creationId xmlns:p14="http://schemas.microsoft.com/office/powerpoint/2010/main" val="27781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FF540-3D8A-0240-B99B-1A2BEA339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" r="23585" b="6475"/>
          <a:stretch/>
        </p:blipFill>
        <p:spPr>
          <a:xfrm>
            <a:off x="2642615" y="10"/>
            <a:ext cx="6501384" cy="5143490"/>
          </a:xfrm>
          <a:prstGeom prst="rect">
            <a:avLst/>
          </a:prstGeom>
        </p:spPr>
      </p:pic>
      <p:sp>
        <p:nvSpPr>
          <p:cNvPr id="24" name="Rectangle 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B76BF-9DC4-804F-BA24-6061EC19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870966"/>
            <a:ext cx="2578608" cy="84353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1832610"/>
            <a:ext cx="2475738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BC543-0765-1440-AE1B-8C3DC81C6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12" y="1957578"/>
            <a:ext cx="4145188" cy="3099932"/>
          </a:xfrm>
        </p:spPr>
        <p:txBody>
          <a:bodyPr anchor="t">
            <a:no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Postsurgical opioid treatments pose the greatest risk to women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Women are 40% more likely than men to become newly persistent users of opioids following surgery. 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While 11.3% of women continued to use opioids three to six months after surgery in 2017, just 8.1% of men became long-term users. 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Among persistent users, women were prescribed 15% more opioids than men.</a:t>
            </a:r>
          </a:p>
        </p:txBody>
      </p:sp>
    </p:spTree>
    <p:extLst>
      <p:ext uri="{BB962C8B-B14F-4D97-AF65-F5344CB8AC3E}">
        <p14:creationId xmlns:p14="http://schemas.microsoft.com/office/powerpoint/2010/main" val="23924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B85B-E0D1-E74C-8F92-F4111848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2814636"/>
            <a:ext cx="2468166" cy="1839516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Millennials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162F6BE-EEC4-CF40-BF91-B89F6539A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405"/>
          <a:stretch/>
        </p:blipFill>
        <p:spPr>
          <a:xfrm>
            <a:off x="0" y="1123"/>
            <a:ext cx="9143980" cy="27829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6A122-DBDB-D64E-B039-F5E267A3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947" y="2994390"/>
            <a:ext cx="6000899" cy="1839515"/>
          </a:xfrm>
        </p:spPr>
        <p:txBody>
          <a:bodyPr anchor="ctr">
            <a:normAutofit/>
          </a:bodyPr>
          <a:lstStyle/>
          <a:p>
            <a:r>
              <a:rPr lang="en-US" sz="1700" b="1" dirty="0">
                <a:solidFill>
                  <a:schemeClr val="accent2">
                    <a:lumMod val="50000"/>
                  </a:schemeClr>
                </a:solidFill>
              </a:rPr>
              <a:t>Prescription opioid abuse is more common among Millennials than any generation before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8% of Boomers and Gen Xers abused painkillers in the past year 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Over 12% of Millennials report recent painkiller abuse. 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More millennial women become persistent opioid users than men </a:t>
            </a:r>
          </a:p>
        </p:txBody>
      </p:sp>
    </p:spTree>
    <p:extLst>
      <p:ext uri="{BB962C8B-B14F-4D97-AF65-F5344CB8AC3E}">
        <p14:creationId xmlns:p14="http://schemas.microsoft.com/office/powerpoint/2010/main" val="11888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061575" y="2436002"/>
            <a:ext cx="4266688" cy="143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3B4BFE-C2AC-344D-8D4B-61438D2E2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51"/>
          <a:stretch/>
        </p:blipFill>
        <p:spPr>
          <a:xfrm>
            <a:off x="151354" y="140678"/>
            <a:ext cx="8721504" cy="46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A426-4E8C-1E48-8AD7-1F5977A3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4" y="273843"/>
            <a:ext cx="4213042" cy="1269596"/>
          </a:xfrm>
        </p:spPr>
        <p:txBody>
          <a:bodyPr>
            <a:normAutofit/>
          </a:bodyPr>
          <a:lstStyle/>
          <a:p>
            <a:r>
              <a:rPr lang="en-US" sz="2300" b="1" dirty="0">
                <a:solidFill>
                  <a:schemeClr val="accent2"/>
                </a:solidFill>
              </a:rPr>
              <a:t>Teenager and Young Adults are Particularly Vulnerable to Substance Abuse Disorders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860C-59B9-DA46-B243-EDBA5151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4" y="1931275"/>
            <a:ext cx="4290602" cy="2596671"/>
          </a:xfrm>
        </p:spPr>
        <p:txBody>
          <a:bodyPr>
            <a:normAutofit lnSpcReduction="10000"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Opioid exposure at a young age increases the risk for development of  substance use disorder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Teenage brains lack mature connections between amygdala (emotion center) and frontal cortex (maturity, self-control &amp; decision-making). 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Addiction is a type of learning &amp; teenage brains are programmed for rapid learning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Younger users find drugs more rewarding due to increased number of dopamine receptors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Dopamine increases reinforce behaviors that elicit reward </a:t>
            </a:r>
          </a:p>
          <a:p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B0B23-6403-0D4D-A64E-2CBD44857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6" r="26967"/>
          <a:stretch/>
        </p:blipFill>
        <p:spPr>
          <a:xfrm>
            <a:off x="4409136" y="10"/>
            <a:ext cx="4734863" cy="51434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34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061575" y="2436002"/>
            <a:ext cx="4266688" cy="143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A04D2E-B7B4-F94E-ABB6-066090840F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24" y="374428"/>
            <a:ext cx="7962751" cy="426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D685-2E83-7F4E-89B4-3B31333F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2814636"/>
            <a:ext cx="2721108" cy="1839516"/>
          </a:xfrm>
        </p:spPr>
        <p:txBody>
          <a:bodyPr anchor="ctr">
            <a:normAutofit/>
          </a:bodyPr>
          <a:lstStyle/>
          <a:p>
            <a:r>
              <a:rPr lang="en-US" sz="2500" b="1" dirty="0">
                <a:solidFill>
                  <a:schemeClr val="accent2"/>
                </a:solidFill>
              </a:rPr>
              <a:t>Opioids to Treat Postsurgical Pain are Overprescribed</a:t>
            </a:r>
            <a:br>
              <a:rPr lang="en-US" sz="2500" dirty="0"/>
            </a:br>
            <a:endParaRPr lang="en-US" sz="25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C8734-F62F-4645-A5E7-896426FA8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1" b="38404"/>
          <a:stretch/>
        </p:blipFill>
        <p:spPr>
          <a:xfrm>
            <a:off x="20" y="0"/>
            <a:ext cx="9143980" cy="27829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F1454-0E2C-2F46-A687-3E37728ED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2814637"/>
            <a:ext cx="5614060" cy="183951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In 2017, surgery patients were prescribed from 45 - 200 pills to treat pain from 7 common procedures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Nearly two-thirds of surgeons report feeling pressure to prescribe more opioids than they think is necessary to treat their patients’ pain.</a:t>
            </a:r>
          </a:p>
        </p:txBody>
      </p:sp>
    </p:spTree>
    <p:extLst>
      <p:ext uri="{BB962C8B-B14F-4D97-AF65-F5344CB8AC3E}">
        <p14:creationId xmlns:p14="http://schemas.microsoft.com/office/powerpoint/2010/main" val="421716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0AB32-98B9-6644-9C43-AFCD73E9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1" y="679052"/>
            <a:ext cx="3017520" cy="27448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300" dirty="0">
                <a:solidFill>
                  <a:schemeClr val="accent2">
                    <a:lumMod val="50000"/>
                  </a:schemeClr>
                </a:solidFill>
              </a:rPr>
              <a:t>Patients across 7 surgical procedures were each prescribed 82 opioid pills (average) for postsurgical pain in 2017 </a:t>
            </a:r>
            <a:br>
              <a:rPr lang="en-US" sz="23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(slight drop from 85 pills in 2016)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301752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EE59A-0B28-7348-8D66-37FBCF637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2647E7A4-865B-E745-A13D-8E574444A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8" b="2"/>
          <a:stretch/>
        </p:blipFill>
        <p:spPr>
          <a:xfrm>
            <a:off x="3734490" y="780390"/>
            <a:ext cx="5337365" cy="35827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93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D0CF3-3A74-1946-8CD9-084A448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970" y="195411"/>
            <a:ext cx="4118041" cy="1287191"/>
          </a:xfrm>
        </p:spPr>
        <p:txBody>
          <a:bodyPr anchor="t">
            <a:normAutofit fontScale="90000"/>
          </a:bodyPr>
          <a:lstStyle/>
          <a:p>
            <a:r>
              <a:rPr lang="en-US" sz="3200" dirty="0">
                <a:solidFill>
                  <a:schemeClr val="accent2">
                    <a:alpha val="80000"/>
                  </a:schemeClr>
                </a:solidFill>
                <a:latin typeface="Helvetica" pitchFamily="2" charset="0"/>
              </a:rPr>
              <a:t>The length of time prescribed opioids are used is critical.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876DFCC-1E76-CA4D-AB8E-DA8AC9FB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54892"/>
            <a:ext cx="4098294" cy="29307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DD477-1ED6-6C43-8D3B-5D2A95863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941" y="1921641"/>
            <a:ext cx="4118041" cy="2782820"/>
          </a:xfrm>
        </p:spPr>
        <p:txBody>
          <a:bodyPr anchor="t">
            <a:norm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  <a:alpha val="80000"/>
                  </a:schemeClr>
                </a:solidFill>
                <a:latin typeface="Helvetica" pitchFamily="2" charset="0"/>
              </a:rPr>
              <a:t>Opioids are safest when used for three or fewer days to manage acute pain</a:t>
            </a:r>
          </a:p>
          <a:p>
            <a:r>
              <a:rPr lang="en-US" sz="1400" dirty="0">
                <a:solidFill>
                  <a:schemeClr val="accent2">
                    <a:lumMod val="50000"/>
                    <a:alpha val="80000"/>
                  </a:schemeClr>
                </a:solidFill>
                <a:latin typeface="Helvetica" pitchFamily="2" charset="0"/>
              </a:rPr>
              <a:t>The odds of continued opioid use at one year after starting a short course increase after five days on opioids.</a:t>
            </a:r>
          </a:p>
          <a:p>
            <a:endParaRPr lang="en-US" sz="13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2707795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D3AAE09-9A56-2244-BCE0-60B6D98CE61E}"/>
              </a:ext>
            </a:extLst>
          </p:cNvPr>
          <p:cNvSpPr/>
          <p:nvPr/>
        </p:nvSpPr>
        <p:spPr>
          <a:xfrm>
            <a:off x="127000" y="3922318"/>
            <a:ext cx="40982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en-US" sz="900" dirty="0">
                <a:solidFill>
                  <a:schemeClr val="bg1"/>
                </a:solidFill>
              </a:rPr>
              <a:t>CDC 2018:  Characteristics of Initial Prescription Episodes and Likelihood of Long-Term Opioid Use -2006-2015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900" dirty="0">
                <a:solidFill>
                  <a:schemeClr val="bg1"/>
                </a:solidFill>
              </a:rPr>
              <a:t>MMWR 2017;66(10):265-269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E8F3DA38-A11F-444C-97FF-FE3F0EE609AE}"/>
              </a:ext>
            </a:extLst>
          </p:cNvPr>
          <p:cNvSpPr/>
          <p:nvPr/>
        </p:nvSpPr>
        <p:spPr>
          <a:xfrm rot="10800000">
            <a:off x="745793" y="2052026"/>
            <a:ext cx="88864" cy="563088"/>
          </a:xfrm>
          <a:prstGeom prst="up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D11E-C1F9-A443-A573-5810104A8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218"/>
            <a:ext cx="2930525" cy="1839516"/>
          </a:xfrm>
        </p:spPr>
        <p:txBody>
          <a:bodyPr anchor="ctr">
            <a:normAutofit/>
          </a:bodyPr>
          <a:lstStyle/>
          <a:p>
            <a:r>
              <a:rPr lang="en-US" sz="2700" b="1" dirty="0">
                <a:solidFill>
                  <a:schemeClr val="accent2"/>
                </a:solidFill>
              </a:rPr>
              <a:t>Lack of Prescribing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CF918-0665-E049-8AD0-12793C28F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8" b="37256"/>
          <a:stretch/>
        </p:blipFill>
        <p:spPr>
          <a:xfrm>
            <a:off x="2856924" y="10"/>
            <a:ext cx="6287076" cy="191345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E4E37-1C1B-CB48-A099-3E104014A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924" y="2099734"/>
            <a:ext cx="6091690" cy="27835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Because pain is such an individual experience, it is difficult to standardize its assessment and treatment from patient to patient and across varying procedures, there has been a reluctance to provide specific guidance with respect to opioid prescribing.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Surgeons are left on their own to determine the appropriate quantity and strength of opioids for their patients’ pain.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The absence of clear guidelines has led to tremendous variation in prescribing patterns and a great deal of overprescribing that can lead to persistent opioid use, addiction and dependence among patients, as well as unused pills that can be misused or abused by others.</a:t>
            </a:r>
          </a:p>
        </p:txBody>
      </p:sp>
    </p:spTree>
    <p:extLst>
      <p:ext uri="{BB962C8B-B14F-4D97-AF65-F5344CB8AC3E}">
        <p14:creationId xmlns:p14="http://schemas.microsoft.com/office/powerpoint/2010/main" val="14059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BCA2BAE-1143-8942-9E1F-993564CE7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2677" y="793411"/>
            <a:ext cx="7730459" cy="35992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r>
              <a:rPr lang="en-US" dirty="0"/>
              <a:t> </a:t>
            </a:r>
          </a:p>
          <a:p>
            <a:r>
              <a:rPr lang="en-US" dirty="0"/>
              <a:t>    </a:t>
            </a:r>
            <a:r>
              <a:rPr lang="en-US" sz="2400" dirty="0"/>
              <a:t>about this </a:t>
            </a:r>
            <a:r>
              <a:rPr lang="en-US" sz="2400" dirty="0">
                <a:solidFill>
                  <a:schemeClr val="accent2"/>
                </a:solidFill>
              </a:rPr>
              <a:t>course:</a:t>
            </a:r>
            <a:r>
              <a:rPr lang="en-US" sz="24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9F4C7B-55AA-2E40-85B4-5408F9F26482}"/>
              </a:ext>
            </a:extLst>
          </p:cNvPr>
          <p:cNvSpPr/>
          <p:nvPr/>
        </p:nvSpPr>
        <p:spPr>
          <a:xfrm>
            <a:off x="6230680" y="821193"/>
            <a:ext cx="2254104" cy="19462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spc="300"/>
          </a:p>
        </p:txBody>
      </p:sp>
      <p:sp>
        <p:nvSpPr>
          <p:cNvPr id="16" name="Freeform 125">
            <a:extLst>
              <a:ext uri="{FF2B5EF4-FFF2-40B4-BE49-F238E27FC236}">
                <a16:creationId xmlns:a16="http://schemas.microsoft.com/office/drawing/2014/main" id="{E25389C9-0030-6B42-AB19-5E1D8541D58B}"/>
              </a:ext>
            </a:extLst>
          </p:cNvPr>
          <p:cNvSpPr>
            <a:spLocks noEditPoints="1"/>
          </p:cNvSpPr>
          <p:nvPr/>
        </p:nvSpPr>
        <p:spPr bwMode="auto">
          <a:xfrm>
            <a:off x="6757027" y="1363311"/>
            <a:ext cx="1316799" cy="1033352"/>
          </a:xfrm>
          <a:custGeom>
            <a:avLst/>
            <a:gdLst>
              <a:gd name="T0" fmla="*/ 608 w 3754"/>
              <a:gd name="T1" fmla="*/ 0 h 3412"/>
              <a:gd name="T2" fmla="*/ 924 w 3754"/>
              <a:gd name="T3" fmla="*/ 393 h 3412"/>
              <a:gd name="T4" fmla="*/ 3754 w 3754"/>
              <a:gd name="T5" fmla="*/ 128 h 3412"/>
              <a:gd name="T6" fmla="*/ 1992 w 3754"/>
              <a:gd name="T7" fmla="*/ 1726 h 3412"/>
              <a:gd name="T8" fmla="*/ 1531 w 3754"/>
              <a:gd name="T9" fmla="*/ 1505 h 3412"/>
              <a:gd name="T10" fmla="*/ 1531 w 3754"/>
              <a:gd name="T11" fmla="*/ 1049 h 3412"/>
              <a:gd name="T12" fmla="*/ 1034 w 3754"/>
              <a:gd name="T13" fmla="*/ 894 h 3412"/>
              <a:gd name="T14" fmla="*/ 1033 w 3754"/>
              <a:gd name="T15" fmla="*/ 1906 h 3412"/>
              <a:gd name="T16" fmla="*/ 1034 w 3754"/>
              <a:gd name="T17" fmla="*/ 3202 h 3412"/>
              <a:gd name="T18" fmla="*/ 816 w 3754"/>
              <a:gd name="T19" fmla="*/ 3412 h 3412"/>
              <a:gd name="T20" fmla="*/ 691 w 3754"/>
              <a:gd name="T21" fmla="*/ 1985 h 3412"/>
              <a:gd name="T22" fmla="*/ 647 w 3754"/>
              <a:gd name="T23" fmla="*/ 3204 h 3412"/>
              <a:gd name="T24" fmla="*/ 425 w 3754"/>
              <a:gd name="T25" fmla="*/ 3412 h 3412"/>
              <a:gd name="T26" fmla="*/ 305 w 3754"/>
              <a:gd name="T27" fmla="*/ 1129 h 3412"/>
              <a:gd name="T28" fmla="*/ 249 w 3754"/>
              <a:gd name="T29" fmla="*/ 1121 h 3412"/>
              <a:gd name="T30" fmla="*/ 88 w 3754"/>
              <a:gd name="T31" fmla="*/ 1986 h 3412"/>
              <a:gd name="T32" fmla="*/ 7 w 3754"/>
              <a:gd name="T33" fmla="*/ 926 h 3412"/>
              <a:gd name="T34" fmla="*/ 386 w 3754"/>
              <a:gd name="T35" fmla="*/ 627 h 3412"/>
              <a:gd name="T36" fmla="*/ 746 w 3754"/>
              <a:gd name="T37" fmla="*/ 626 h 3412"/>
              <a:gd name="T38" fmla="*/ 813 w 3754"/>
              <a:gd name="T39" fmla="*/ 627 h 3412"/>
              <a:gd name="T40" fmla="*/ 1354 w 3754"/>
              <a:gd name="T41" fmla="*/ 733 h 3412"/>
              <a:gd name="T42" fmla="*/ 1531 w 3754"/>
              <a:gd name="T43" fmla="*/ 128 h 3412"/>
              <a:gd name="T44" fmla="*/ 3754 w 3754"/>
              <a:gd name="T45" fmla="*/ 128 h 3412"/>
              <a:gd name="T46" fmla="*/ 672 w 3754"/>
              <a:gd name="T47" fmla="*/ 773 h 3412"/>
              <a:gd name="T48" fmla="*/ 748 w 3754"/>
              <a:gd name="T49" fmla="*/ 660 h 3412"/>
              <a:gd name="T50" fmla="*/ 601 w 3754"/>
              <a:gd name="T51" fmla="*/ 660 h 3412"/>
              <a:gd name="T52" fmla="*/ 675 w 3754"/>
              <a:gd name="T53" fmla="*/ 823 h 3412"/>
              <a:gd name="T54" fmla="*/ 675 w 3754"/>
              <a:gd name="T55" fmla="*/ 1396 h 3412"/>
              <a:gd name="T56" fmla="*/ 3631 w 3754"/>
              <a:gd name="T57" fmla="*/ 107 h 3412"/>
              <a:gd name="T58" fmla="*/ 1633 w 3754"/>
              <a:gd name="T59" fmla="*/ 627 h 3412"/>
              <a:gd name="T60" fmla="*/ 1786 w 3754"/>
              <a:gd name="T61" fmla="*/ 767 h 3412"/>
              <a:gd name="T62" fmla="*/ 1786 w 3754"/>
              <a:gd name="T63" fmla="*/ 634 h 3412"/>
              <a:gd name="T64" fmla="*/ 2390 w 3754"/>
              <a:gd name="T65" fmla="*/ 255 h 3412"/>
              <a:gd name="T66" fmla="*/ 2289 w 3754"/>
              <a:gd name="T67" fmla="*/ 475 h 3412"/>
              <a:gd name="T68" fmla="*/ 2176 w 3754"/>
              <a:gd name="T69" fmla="*/ 634 h 3412"/>
              <a:gd name="T70" fmla="*/ 2316 w 3754"/>
              <a:gd name="T71" fmla="*/ 927 h 3412"/>
              <a:gd name="T72" fmla="*/ 1987 w 3754"/>
              <a:gd name="T73" fmla="*/ 1056 h 3412"/>
              <a:gd name="T74" fmla="*/ 2316 w 3754"/>
              <a:gd name="T75" fmla="*/ 1219 h 3412"/>
              <a:gd name="T76" fmla="*/ 1756 w 3754"/>
              <a:gd name="T77" fmla="*/ 1224 h 3412"/>
              <a:gd name="T78" fmla="*/ 1769 w 3754"/>
              <a:gd name="T79" fmla="*/ 1126 h 3412"/>
              <a:gd name="T80" fmla="*/ 1633 w 3754"/>
              <a:gd name="T81" fmla="*/ 1226 h 3412"/>
              <a:gd name="T82" fmla="*/ 1654 w 3754"/>
              <a:gd name="T83" fmla="*/ 1624 h 3412"/>
              <a:gd name="T84" fmla="*/ 3652 w 3754"/>
              <a:gd name="T85" fmla="*/ 1603 h 3412"/>
              <a:gd name="T86" fmla="*/ 2639 w 3754"/>
              <a:gd name="T87" fmla="*/ 783 h 3412"/>
              <a:gd name="T88" fmla="*/ 3170 w 3754"/>
              <a:gd name="T89" fmla="*/ 481 h 3412"/>
              <a:gd name="T90" fmla="*/ 3170 w 3754"/>
              <a:gd name="T91" fmla="*/ 1310 h 3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754" h="3412">
                <a:moveTo>
                  <a:pt x="386" y="340"/>
                </a:moveTo>
                <a:cubicBezTo>
                  <a:pt x="356" y="205"/>
                  <a:pt x="439" y="61"/>
                  <a:pt x="571" y="17"/>
                </a:cubicBezTo>
                <a:cubicBezTo>
                  <a:pt x="584" y="12"/>
                  <a:pt x="596" y="6"/>
                  <a:pt x="608" y="0"/>
                </a:cubicBezTo>
                <a:cubicBezTo>
                  <a:pt x="644" y="0"/>
                  <a:pt x="680" y="0"/>
                  <a:pt x="716" y="0"/>
                </a:cubicBezTo>
                <a:cubicBezTo>
                  <a:pt x="757" y="21"/>
                  <a:pt x="804" y="36"/>
                  <a:pt x="840" y="64"/>
                </a:cubicBezTo>
                <a:cubicBezTo>
                  <a:pt x="942" y="143"/>
                  <a:pt x="973" y="276"/>
                  <a:pt x="924" y="393"/>
                </a:cubicBezTo>
                <a:cubicBezTo>
                  <a:pt x="876" y="507"/>
                  <a:pt x="759" y="576"/>
                  <a:pt x="634" y="565"/>
                </a:cubicBezTo>
                <a:cubicBezTo>
                  <a:pt x="516" y="554"/>
                  <a:pt x="413" y="461"/>
                  <a:pt x="386" y="340"/>
                </a:cubicBezTo>
                <a:close/>
                <a:moveTo>
                  <a:pt x="3754" y="128"/>
                </a:moveTo>
                <a:cubicBezTo>
                  <a:pt x="3754" y="1603"/>
                  <a:pt x="3754" y="1603"/>
                  <a:pt x="3754" y="1603"/>
                </a:cubicBezTo>
                <a:cubicBezTo>
                  <a:pt x="3754" y="1671"/>
                  <a:pt x="3699" y="1726"/>
                  <a:pt x="3631" y="1726"/>
                </a:cubicBezTo>
                <a:cubicBezTo>
                  <a:pt x="1992" y="1726"/>
                  <a:pt x="1992" y="1726"/>
                  <a:pt x="1992" y="1726"/>
                </a:cubicBezTo>
                <a:cubicBezTo>
                  <a:pt x="1654" y="1726"/>
                  <a:pt x="1654" y="1726"/>
                  <a:pt x="1654" y="1726"/>
                </a:cubicBezTo>
                <a:cubicBezTo>
                  <a:pt x="1586" y="1726"/>
                  <a:pt x="1531" y="1671"/>
                  <a:pt x="1531" y="1603"/>
                </a:cubicBezTo>
                <a:cubicBezTo>
                  <a:pt x="1531" y="1505"/>
                  <a:pt x="1531" y="1505"/>
                  <a:pt x="1531" y="1505"/>
                </a:cubicBezTo>
                <a:cubicBezTo>
                  <a:pt x="1531" y="1465"/>
                  <a:pt x="1531" y="1465"/>
                  <a:pt x="1531" y="1465"/>
                </a:cubicBezTo>
                <a:cubicBezTo>
                  <a:pt x="1531" y="1287"/>
                  <a:pt x="1531" y="1287"/>
                  <a:pt x="1531" y="1287"/>
                </a:cubicBezTo>
                <a:cubicBezTo>
                  <a:pt x="1531" y="1049"/>
                  <a:pt x="1531" y="1049"/>
                  <a:pt x="1531" y="1049"/>
                </a:cubicBezTo>
                <a:cubicBezTo>
                  <a:pt x="1394" y="1005"/>
                  <a:pt x="1258" y="961"/>
                  <a:pt x="1122" y="916"/>
                </a:cubicBezTo>
                <a:cubicBezTo>
                  <a:pt x="1075" y="901"/>
                  <a:pt x="1075" y="901"/>
                  <a:pt x="1075" y="901"/>
                </a:cubicBezTo>
                <a:cubicBezTo>
                  <a:pt x="1034" y="894"/>
                  <a:pt x="1034" y="894"/>
                  <a:pt x="1034" y="894"/>
                </a:cubicBezTo>
                <a:cubicBezTo>
                  <a:pt x="1034" y="1066"/>
                  <a:pt x="1034" y="1066"/>
                  <a:pt x="1034" y="1066"/>
                </a:cubicBezTo>
                <a:cubicBezTo>
                  <a:pt x="1034" y="1066"/>
                  <a:pt x="1033" y="1066"/>
                  <a:pt x="1033" y="1066"/>
                </a:cubicBezTo>
                <a:cubicBezTo>
                  <a:pt x="1033" y="1906"/>
                  <a:pt x="1033" y="1906"/>
                  <a:pt x="1033" y="1906"/>
                </a:cubicBezTo>
                <a:cubicBezTo>
                  <a:pt x="1033" y="2290"/>
                  <a:pt x="1033" y="2290"/>
                  <a:pt x="1033" y="2290"/>
                </a:cubicBezTo>
                <a:cubicBezTo>
                  <a:pt x="1033" y="2530"/>
                  <a:pt x="1034" y="2770"/>
                  <a:pt x="1034" y="3010"/>
                </a:cubicBezTo>
                <a:cubicBezTo>
                  <a:pt x="1034" y="3074"/>
                  <a:pt x="1034" y="3138"/>
                  <a:pt x="1034" y="3202"/>
                </a:cubicBezTo>
                <a:cubicBezTo>
                  <a:pt x="1034" y="3290"/>
                  <a:pt x="1011" y="3358"/>
                  <a:pt x="935" y="3396"/>
                </a:cubicBezTo>
                <a:cubicBezTo>
                  <a:pt x="924" y="3402"/>
                  <a:pt x="912" y="3407"/>
                  <a:pt x="899" y="3412"/>
                </a:cubicBezTo>
                <a:cubicBezTo>
                  <a:pt x="871" y="3412"/>
                  <a:pt x="844" y="3412"/>
                  <a:pt x="816" y="3412"/>
                </a:cubicBezTo>
                <a:cubicBezTo>
                  <a:pt x="718" y="3377"/>
                  <a:pt x="689" y="3305"/>
                  <a:pt x="690" y="3204"/>
                </a:cubicBezTo>
                <a:cubicBezTo>
                  <a:pt x="693" y="2815"/>
                  <a:pt x="691" y="2425"/>
                  <a:pt x="691" y="2036"/>
                </a:cubicBezTo>
                <a:cubicBezTo>
                  <a:pt x="691" y="2019"/>
                  <a:pt x="691" y="2003"/>
                  <a:pt x="691" y="1985"/>
                </a:cubicBezTo>
                <a:cubicBezTo>
                  <a:pt x="674" y="1985"/>
                  <a:pt x="661" y="1985"/>
                  <a:pt x="645" y="1985"/>
                </a:cubicBezTo>
                <a:cubicBezTo>
                  <a:pt x="645" y="2003"/>
                  <a:pt x="645" y="2018"/>
                  <a:pt x="645" y="2034"/>
                </a:cubicBezTo>
                <a:cubicBezTo>
                  <a:pt x="645" y="2424"/>
                  <a:pt x="644" y="2814"/>
                  <a:pt x="647" y="3204"/>
                </a:cubicBezTo>
                <a:cubicBezTo>
                  <a:pt x="647" y="3295"/>
                  <a:pt x="621" y="3361"/>
                  <a:pt x="542" y="3397"/>
                </a:cubicBezTo>
                <a:cubicBezTo>
                  <a:pt x="532" y="3403"/>
                  <a:pt x="521" y="3408"/>
                  <a:pt x="508" y="3412"/>
                </a:cubicBezTo>
                <a:cubicBezTo>
                  <a:pt x="480" y="3412"/>
                  <a:pt x="452" y="3412"/>
                  <a:pt x="425" y="3412"/>
                </a:cubicBezTo>
                <a:cubicBezTo>
                  <a:pt x="372" y="3388"/>
                  <a:pt x="325" y="3358"/>
                  <a:pt x="312" y="3296"/>
                </a:cubicBezTo>
                <a:cubicBezTo>
                  <a:pt x="306" y="3266"/>
                  <a:pt x="305" y="3235"/>
                  <a:pt x="305" y="3205"/>
                </a:cubicBezTo>
                <a:cubicBezTo>
                  <a:pt x="305" y="2513"/>
                  <a:pt x="305" y="1821"/>
                  <a:pt x="305" y="1129"/>
                </a:cubicBezTo>
                <a:cubicBezTo>
                  <a:pt x="305" y="1111"/>
                  <a:pt x="305" y="1094"/>
                  <a:pt x="305" y="1074"/>
                </a:cubicBezTo>
                <a:cubicBezTo>
                  <a:pt x="284" y="1074"/>
                  <a:pt x="269" y="1074"/>
                  <a:pt x="249" y="1074"/>
                </a:cubicBezTo>
                <a:cubicBezTo>
                  <a:pt x="249" y="1092"/>
                  <a:pt x="249" y="1106"/>
                  <a:pt x="249" y="1121"/>
                </a:cubicBezTo>
                <a:cubicBezTo>
                  <a:pt x="249" y="1353"/>
                  <a:pt x="249" y="1585"/>
                  <a:pt x="249" y="1816"/>
                </a:cubicBezTo>
                <a:cubicBezTo>
                  <a:pt x="249" y="1835"/>
                  <a:pt x="250" y="1855"/>
                  <a:pt x="248" y="1874"/>
                </a:cubicBezTo>
                <a:cubicBezTo>
                  <a:pt x="239" y="1960"/>
                  <a:pt x="172" y="2006"/>
                  <a:pt x="88" y="1986"/>
                </a:cubicBezTo>
                <a:cubicBezTo>
                  <a:pt x="44" y="1976"/>
                  <a:pt x="21" y="1942"/>
                  <a:pt x="0" y="1906"/>
                </a:cubicBezTo>
                <a:cubicBezTo>
                  <a:pt x="0" y="1584"/>
                  <a:pt x="0" y="1262"/>
                  <a:pt x="0" y="941"/>
                </a:cubicBezTo>
                <a:cubicBezTo>
                  <a:pt x="3" y="936"/>
                  <a:pt x="6" y="931"/>
                  <a:pt x="7" y="926"/>
                </a:cubicBezTo>
                <a:cubicBezTo>
                  <a:pt x="11" y="909"/>
                  <a:pt x="16" y="893"/>
                  <a:pt x="22" y="878"/>
                </a:cubicBezTo>
                <a:cubicBezTo>
                  <a:pt x="76" y="720"/>
                  <a:pt x="202" y="629"/>
                  <a:pt x="378" y="627"/>
                </a:cubicBezTo>
                <a:cubicBezTo>
                  <a:pt x="380" y="627"/>
                  <a:pt x="383" y="627"/>
                  <a:pt x="386" y="627"/>
                </a:cubicBezTo>
                <a:cubicBezTo>
                  <a:pt x="446" y="627"/>
                  <a:pt x="632" y="626"/>
                  <a:pt x="742" y="626"/>
                </a:cubicBezTo>
                <a:cubicBezTo>
                  <a:pt x="742" y="626"/>
                  <a:pt x="742" y="626"/>
                  <a:pt x="742" y="626"/>
                </a:cubicBezTo>
                <a:cubicBezTo>
                  <a:pt x="743" y="626"/>
                  <a:pt x="744" y="626"/>
                  <a:pt x="746" y="626"/>
                </a:cubicBezTo>
                <a:cubicBezTo>
                  <a:pt x="776" y="626"/>
                  <a:pt x="800" y="626"/>
                  <a:pt x="813" y="626"/>
                </a:cubicBezTo>
                <a:cubicBezTo>
                  <a:pt x="813" y="626"/>
                  <a:pt x="813" y="626"/>
                  <a:pt x="813" y="626"/>
                </a:cubicBezTo>
                <a:cubicBezTo>
                  <a:pt x="813" y="627"/>
                  <a:pt x="813" y="627"/>
                  <a:pt x="813" y="627"/>
                </a:cubicBezTo>
                <a:cubicBezTo>
                  <a:pt x="851" y="627"/>
                  <a:pt x="888" y="627"/>
                  <a:pt x="925" y="628"/>
                </a:cubicBezTo>
                <a:cubicBezTo>
                  <a:pt x="978" y="623"/>
                  <a:pt x="1033" y="629"/>
                  <a:pt x="1089" y="647"/>
                </a:cubicBezTo>
                <a:cubicBezTo>
                  <a:pt x="1177" y="675"/>
                  <a:pt x="1265" y="704"/>
                  <a:pt x="1354" y="733"/>
                </a:cubicBezTo>
                <a:cubicBezTo>
                  <a:pt x="1413" y="752"/>
                  <a:pt x="1472" y="771"/>
                  <a:pt x="1531" y="790"/>
                </a:cubicBezTo>
                <a:cubicBezTo>
                  <a:pt x="1531" y="627"/>
                  <a:pt x="1531" y="627"/>
                  <a:pt x="1531" y="627"/>
                </a:cubicBezTo>
                <a:cubicBezTo>
                  <a:pt x="1531" y="128"/>
                  <a:pt x="1531" y="128"/>
                  <a:pt x="1531" y="128"/>
                </a:cubicBezTo>
                <a:cubicBezTo>
                  <a:pt x="1531" y="60"/>
                  <a:pt x="1586" y="5"/>
                  <a:pt x="1654" y="5"/>
                </a:cubicBezTo>
                <a:cubicBezTo>
                  <a:pt x="3631" y="5"/>
                  <a:pt x="3631" y="5"/>
                  <a:pt x="3631" y="5"/>
                </a:cubicBezTo>
                <a:cubicBezTo>
                  <a:pt x="3699" y="5"/>
                  <a:pt x="3754" y="60"/>
                  <a:pt x="3754" y="128"/>
                </a:cubicBezTo>
                <a:close/>
                <a:moveTo>
                  <a:pt x="601" y="660"/>
                </a:moveTo>
                <a:cubicBezTo>
                  <a:pt x="645" y="773"/>
                  <a:pt x="645" y="773"/>
                  <a:pt x="645" y="773"/>
                </a:cubicBezTo>
                <a:cubicBezTo>
                  <a:pt x="672" y="773"/>
                  <a:pt x="672" y="773"/>
                  <a:pt x="672" y="773"/>
                </a:cubicBezTo>
                <a:cubicBezTo>
                  <a:pt x="677" y="773"/>
                  <a:pt x="677" y="773"/>
                  <a:pt x="677" y="773"/>
                </a:cubicBezTo>
                <a:cubicBezTo>
                  <a:pt x="704" y="773"/>
                  <a:pt x="704" y="773"/>
                  <a:pt x="704" y="773"/>
                </a:cubicBezTo>
                <a:cubicBezTo>
                  <a:pt x="748" y="660"/>
                  <a:pt x="748" y="660"/>
                  <a:pt x="748" y="660"/>
                </a:cubicBezTo>
                <a:cubicBezTo>
                  <a:pt x="677" y="660"/>
                  <a:pt x="677" y="660"/>
                  <a:pt x="677" y="660"/>
                </a:cubicBezTo>
                <a:cubicBezTo>
                  <a:pt x="672" y="660"/>
                  <a:pt x="672" y="660"/>
                  <a:pt x="672" y="660"/>
                </a:cubicBezTo>
                <a:lnTo>
                  <a:pt x="601" y="660"/>
                </a:lnTo>
                <a:close/>
                <a:moveTo>
                  <a:pt x="755" y="1331"/>
                </a:moveTo>
                <a:cubicBezTo>
                  <a:pt x="704" y="823"/>
                  <a:pt x="704" y="823"/>
                  <a:pt x="704" y="823"/>
                </a:cubicBezTo>
                <a:cubicBezTo>
                  <a:pt x="675" y="823"/>
                  <a:pt x="675" y="823"/>
                  <a:pt x="675" y="823"/>
                </a:cubicBezTo>
                <a:cubicBezTo>
                  <a:pt x="645" y="823"/>
                  <a:pt x="645" y="823"/>
                  <a:pt x="645" y="823"/>
                </a:cubicBezTo>
                <a:cubicBezTo>
                  <a:pt x="595" y="1331"/>
                  <a:pt x="595" y="1331"/>
                  <a:pt x="595" y="1331"/>
                </a:cubicBezTo>
                <a:cubicBezTo>
                  <a:pt x="675" y="1396"/>
                  <a:pt x="675" y="1396"/>
                  <a:pt x="675" y="1396"/>
                </a:cubicBezTo>
                <a:lnTo>
                  <a:pt x="755" y="1331"/>
                </a:lnTo>
                <a:close/>
                <a:moveTo>
                  <a:pt x="3652" y="128"/>
                </a:moveTo>
                <a:cubicBezTo>
                  <a:pt x="3652" y="117"/>
                  <a:pt x="3642" y="107"/>
                  <a:pt x="3631" y="107"/>
                </a:cubicBezTo>
                <a:cubicBezTo>
                  <a:pt x="1654" y="107"/>
                  <a:pt x="1654" y="107"/>
                  <a:pt x="1654" y="107"/>
                </a:cubicBezTo>
                <a:cubicBezTo>
                  <a:pt x="1642" y="107"/>
                  <a:pt x="1633" y="117"/>
                  <a:pt x="1633" y="128"/>
                </a:cubicBezTo>
                <a:cubicBezTo>
                  <a:pt x="1633" y="627"/>
                  <a:pt x="1633" y="627"/>
                  <a:pt x="1633" y="627"/>
                </a:cubicBezTo>
                <a:cubicBezTo>
                  <a:pt x="1633" y="823"/>
                  <a:pt x="1633" y="823"/>
                  <a:pt x="1633" y="823"/>
                </a:cubicBezTo>
                <a:cubicBezTo>
                  <a:pt x="1684" y="840"/>
                  <a:pt x="1735" y="856"/>
                  <a:pt x="1786" y="873"/>
                </a:cubicBezTo>
                <a:cubicBezTo>
                  <a:pt x="1786" y="767"/>
                  <a:pt x="1786" y="767"/>
                  <a:pt x="1786" y="767"/>
                </a:cubicBezTo>
                <a:cubicBezTo>
                  <a:pt x="2025" y="767"/>
                  <a:pt x="2025" y="767"/>
                  <a:pt x="2025" y="767"/>
                </a:cubicBezTo>
                <a:cubicBezTo>
                  <a:pt x="2119" y="634"/>
                  <a:pt x="2119" y="634"/>
                  <a:pt x="2119" y="634"/>
                </a:cubicBezTo>
                <a:cubicBezTo>
                  <a:pt x="1786" y="634"/>
                  <a:pt x="1786" y="634"/>
                  <a:pt x="1786" y="634"/>
                </a:cubicBezTo>
                <a:cubicBezTo>
                  <a:pt x="1786" y="475"/>
                  <a:pt x="1786" y="475"/>
                  <a:pt x="1786" y="475"/>
                </a:cubicBezTo>
                <a:cubicBezTo>
                  <a:pt x="2233" y="475"/>
                  <a:pt x="2233" y="475"/>
                  <a:pt x="2233" y="475"/>
                </a:cubicBezTo>
                <a:cubicBezTo>
                  <a:pt x="2390" y="255"/>
                  <a:pt x="2390" y="255"/>
                  <a:pt x="2390" y="255"/>
                </a:cubicBezTo>
                <a:cubicBezTo>
                  <a:pt x="2394" y="248"/>
                  <a:pt x="2406" y="249"/>
                  <a:pt x="2416" y="256"/>
                </a:cubicBezTo>
                <a:cubicBezTo>
                  <a:pt x="2427" y="264"/>
                  <a:pt x="2431" y="275"/>
                  <a:pt x="2427" y="281"/>
                </a:cubicBezTo>
                <a:cubicBezTo>
                  <a:pt x="2289" y="475"/>
                  <a:pt x="2289" y="475"/>
                  <a:pt x="2289" y="475"/>
                </a:cubicBezTo>
                <a:cubicBezTo>
                  <a:pt x="2316" y="475"/>
                  <a:pt x="2316" y="475"/>
                  <a:pt x="2316" y="475"/>
                </a:cubicBezTo>
                <a:cubicBezTo>
                  <a:pt x="2316" y="634"/>
                  <a:pt x="2316" y="634"/>
                  <a:pt x="2316" y="634"/>
                </a:cubicBezTo>
                <a:cubicBezTo>
                  <a:pt x="2176" y="634"/>
                  <a:pt x="2176" y="634"/>
                  <a:pt x="2176" y="634"/>
                </a:cubicBezTo>
                <a:cubicBezTo>
                  <a:pt x="2081" y="767"/>
                  <a:pt x="2081" y="767"/>
                  <a:pt x="2081" y="767"/>
                </a:cubicBezTo>
                <a:cubicBezTo>
                  <a:pt x="2316" y="767"/>
                  <a:pt x="2316" y="767"/>
                  <a:pt x="2316" y="767"/>
                </a:cubicBezTo>
                <a:cubicBezTo>
                  <a:pt x="2316" y="927"/>
                  <a:pt x="2316" y="927"/>
                  <a:pt x="2316" y="927"/>
                </a:cubicBezTo>
                <a:cubicBezTo>
                  <a:pt x="1967" y="927"/>
                  <a:pt x="1967" y="927"/>
                  <a:pt x="1967" y="927"/>
                </a:cubicBezTo>
                <a:cubicBezTo>
                  <a:pt x="1957" y="941"/>
                  <a:pt x="1957" y="941"/>
                  <a:pt x="1957" y="941"/>
                </a:cubicBezTo>
                <a:cubicBezTo>
                  <a:pt x="1987" y="969"/>
                  <a:pt x="1998" y="1011"/>
                  <a:pt x="1987" y="1056"/>
                </a:cubicBezTo>
                <a:cubicBezTo>
                  <a:pt x="1986" y="1058"/>
                  <a:pt x="1986" y="1059"/>
                  <a:pt x="1986" y="1060"/>
                </a:cubicBezTo>
                <a:cubicBezTo>
                  <a:pt x="2316" y="1060"/>
                  <a:pt x="2316" y="1060"/>
                  <a:pt x="2316" y="1060"/>
                </a:cubicBezTo>
                <a:cubicBezTo>
                  <a:pt x="2316" y="1219"/>
                  <a:pt x="2316" y="1219"/>
                  <a:pt x="2316" y="1219"/>
                </a:cubicBezTo>
                <a:cubicBezTo>
                  <a:pt x="1786" y="1219"/>
                  <a:pt x="1786" y="1219"/>
                  <a:pt x="1786" y="1219"/>
                </a:cubicBezTo>
                <a:cubicBezTo>
                  <a:pt x="1786" y="1182"/>
                  <a:pt x="1786" y="1182"/>
                  <a:pt x="1786" y="1182"/>
                </a:cubicBezTo>
                <a:cubicBezTo>
                  <a:pt x="1756" y="1224"/>
                  <a:pt x="1756" y="1224"/>
                  <a:pt x="1756" y="1224"/>
                </a:cubicBezTo>
                <a:cubicBezTo>
                  <a:pt x="1751" y="1230"/>
                  <a:pt x="1739" y="1229"/>
                  <a:pt x="1729" y="1222"/>
                </a:cubicBezTo>
                <a:cubicBezTo>
                  <a:pt x="1719" y="1215"/>
                  <a:pt x="1714" y="1203"/>
                  <a:pt x="1718" y="1197"/>
                </a:cubicBezTo>
                <a:cubicBezTo>
                  <a:pt x="1769" y="1126"/>
                  <a:pt x="1769" y="1126"/>
                  <a:pt x="1769" y="1126"/>
                </a:cubicBezTo>
                <a:cubicBezTo>
                  <a:pt x="1742" y="1117"/>
                  <a:pt x="1714" y="1109"/>
                  <a:pt x="1687" y="1100"/>
                </a:cubicBezTo>
                <a:cubicBezTo>
                  <a:pt x="1669" y="1094"/>
                  <a:pt x="1651" y="1088"/>
                  <a:pt x="1633" y="1082"/>
                </a:cubicBezTo>
                <a:cubicBezTo>
                  <a:pt x="1633" y="1226"/>
                  <a:pt x="1633" y="1226"/>
                  <a:pt x="1633" y="1226"/>
                </a:cubicBezTo>
                <a:cubicBezTo>
                  <a:pt x="1633" y="1505"/>
                  <a:pt x="1633" y="1505"/>
                  <a:pt x="1633" y="1505"/>
                </a:cubicBezTo>
                <a:cubicBezTo>
                  <a:pt x="1633" y="1603"/>
                  <a:pt x="1633" y="1603"/>
                  <a:pt x="1633" y="1603"/>
                </a:cubicBezTo>
                <a:cubicBezTo>
                  <a:pt x="1633" y="1615"/>
                  <a:pt x="1642" y="1624"/>
                  <a:pt x="1654" y="1624"/>
                </a:cubicBezTo>
                <a:cubicBezTo>
                  <a:pt x="2039" y="1624"/>
                  <a:pt x="2039" y="1624"/>
                  <a:pt x="2039" y="1624"/>
                </a:cubicBezTo>
                <a:cubicBezTo>
                  <a:pt x="3631" y="1624"/>
                  <a:pt x="3631" y="1624"/>
                  <a:pt x="3631" y="1624"/>
                </a:cubicBezTo>
                <a:cubicBezTo>
                  <a:pt x="3642" y="1624"/>
                  <a:pt x="3652" y="1615"/>
                  <a:pt x="3652" y="1603"/>
                </a:cubicBezTo>
                <a:lnTo>
                  <a:pt x="3652" y="128"/>
                </a:lnTo>
                <a:close/>
                <a:moveTo>
                  <a:pt x="3053" y="368"/>
                </a:moveTo>
                <a:cubicBezTo>
                  <a:pt x="2824" y="368"/>
                  <a:pt x="2639" y="554"/>
                  <a:pt x="2639" y="783"/>
                </a:cubicBezTo>
                <a:cubicBezTo>
                  <a:pt x="3053" y="783"/>
                  <a:pt x="3053" y="783"/>
                  <a:pt x="3053" y="783"/>
                </a:cubicBezTo>
                <a:lnTo>
                  <a:pt x="3053" y="368"/>
                </a:lnTo>
                <a:close/>
                <a:moveTo>
                  <a:pt x="3170" y="481"/>
                </a:moveTo>
                <a:cubicBezTo>
                  <a:pt x="3170" y="896"/>
                  <a:pt x="3170" y="896"/>
                  <a:pt x="3170" y="896"/>
                </a:cubicBezTo>
                <a:cubicBezTo>
                  <a:pt x="2755" y="896"/>
                  <a:pt x="2755" y="896"/>
                  <a:pt x="2755" y="896"/>
                </a:cubicBezTo>
                <a:cubicBezTo>
                  <a:pt x="2755" y="1125"/>
                  <a:pt x="2941" y="1310"/>
                  <a:pt x="3170" y="1310"/>
                </a:cubicBezTo>
                <a:cubicBezTo>
                  <a:pt x="3399" y="1310"/>
                  <a:pt x="3584" y="1125"/>
                  <a:pt x="3584" y="896"/>
                </a:cubicBezTo>
                <a:cubicBezTo>
                  <a:pt x="3584" y="667"/>
                  <a:pt x="3399" y="481"/>
                  <a:pt x="3170" y="4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506" spc="3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10D8D-E76C-2843-9D7B-3FF9B2DA4E77}"/>
              </a:ext>
            </a:extLst>
          </p:cNvPr>
          <p:cNvSpPr txBox="1"/>
          <p:nvPr/>
        </p:nvSpPr>
        <p:spPr>
          <a:xfrm>
            <a:off x="1070176" y="1595490"/>
            <a:ext cx="50563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dirty="0">
                <a:solidFill>
                  <a:srgbClr val="00B0F0"/>
                </a:solidFill>
              </a:rPr>
              <a:t>Goal: </a:t>
            </a:r>
            <a:r>
              <a:rPr lang="en-US" sz="1450" dirty="0"/>
              <a:t>Educate stakeholders on the role of surgery as a gateway to persistent opioid use.</a:t>
            </a:r>
          </a:p>
          <a:p>
            <a:endParaRPr lang="en-US" sz="1450" dirty="0"/>
          </a:p>
          <a:p>
            <a:r>
              <a:rPr lang="en-US" sz="1450" dirty="0">
                <a:solidFill>
                  <a:srgbClr val="00B0F0"/>
                </a:solidFill>
              </a:rPr>
              <a:t>Means: </a:t>
            </a:r>
            <a:r>
              <a:rPr lang="en-US" sz="1450" dirty="0"/>
              <a:t>Seven modules to promote understanding how and why surgery may lead to opioid use disorder.</a:t>
            </a:r>
          </a:p>
          <a:p>
            <a:endParaRPr lang="en-US" sz="1450" dirty="0"/>
          </a:p>
          <a:p>
            <a:r>
              <a:rPr lang="en-US" sz="1450" dirty="0">
                <a:solidFill>
                  <a:srgbClr val="00B0F0"/>
                </a:solidFill>
              </a:rPr>
              <a:t>Outcomes: </a:t>
            </a:r>
          </a:p>
          <a:p>
            <a:pPr marL="342892" indent="-342892">
              <a:buFont typeface="+mj-lt"/>
              <a:buAutoNum type="arabicPeriod"/>
            </a:pPr>
            <a:r>
              <a:rPr lang="en-US" sz="1450" dirty="0"/>
              <a:t>Providers will be able to educate patients about their options for surgical pain management.</a:t>
            </a:r>
          </a:p>
          <a:p>
            <a:pPr marL="342892" indent="-342892">
              <a:buFont typeface="+mj-lt"/>
              <a:buAutoNum type="arabicPeriod"/>
            </a:pPr>
            <a:r>
              <a:rPr lang="en-US" sz="1450" dirty="0"/>
              <a:t>Advocate for safe and effective opioid-free pain treatment and follow-up.  </a:t>
            </a:r>
          </a:p>
          <a:p>
            <a:pPr marL="342892" indent="-342892">
              <a:buFont typeface="+mj-lt"/>
              <a:buAutoNum type="arabicPeriod"/>
            </a:pPr>
            <a:r>
              <a:rPr lang="en-US" sz="1450" dirty="0"/>
              <a:t>Achieve </a:t>
            </a:r>
            <a:r>
              <a:rPr lang="en-US" sz="1450" b="1" dirty="0"/>
              <a:t>prevention</a:t>
            </a:r>
            <a:r>
              <a:rPr lang="en-US" sz="1450" dirty="0"/>
              <a:t> of opioid use disorder. 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61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A8FEA-45E8-4F44-A797-FD754074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29" y="182758"/>
            <a:ext cx="8178799" cy="85180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Unused Opioids Threaten Families and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91D52-3D79-894B-AC3D-9996D3005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1155211"/>
            <a:ext cx="5441461" cy="3809097"/>
          </a:xfrm>
        </p:spPr>
        <p:txBody>
          <a:bodyPr>
            <a:normAutofit/>
          </a:bodyPr>
          <a:lstStyle/>
          <a:p>
            <a:endParaRPr lang="en-US" sz="1100" b="1" dirty="0"/>
          </a:p>
          <a:p>
            <a:r>
              <a:rPr lang="en-US" sz="1400" b="1" dirty="0">
                <a:solidFill>
                  <a:srgbClr val="00B0F0"/>
                </a:solidFill>
              </a:rPr>
              <a:t>Surgical patients refill opioid prescriptions even though they no longer needed the drug to manage pain.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Instead, they want them just in case they or their family or friends need them in the future or because they are addicted or dependent. </a:t>
            </a:r>
          </a:p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Overprescribing opioids not only puts patients at risk, but also those around them. </a:t>
            </a:r>
          </a:p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Of the people who misused opioids in 2017, 97% used prescription opioids and more than half obtained them from a friend or relative.</a:t>
            </a:r>
          </a:p>
          <a:p>
            <a:r>
              <a:rPr lang="en-US" sz="1400" b="1" dirty="0">
                <a:solidFill>
                  <a:srgbClr val="00B0F0"/>
                </a:solidFill>
              </a:rPr>
              <a:t>Almost 90% of patients with leftover opioid pills didn’t properly dispose of them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, with many keeping them in their homes and some sharing them with family or friends.</a:t>
            </a:r>
          </a:p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Nearly half of 40-54-year-old patients with leftover pills kept them in their home. This is an age group that typically has teenage children – one of the most at-risk groups for misusing or abusing opioids.</a:t>
            </a:r>
          </a:p>
          <a:p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CB476-8BFE-1B47-ABD5-7A867F68E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2" r="22689" b="-3"/>
          <a:stretch/>
        </p:blipFill>
        <p:spPr>
          <a:xfrm>
            <a:off x="5833044" y="1482207"/>
            <a:ext cx="3310955" cy="3661293"/>
          </a:xfrm>
          <a:custGeom>
            <a:avLst/>
            <a:gdLst/>
            <a:ahLst/>
            <a:cxnLst/>
            <a:rect l="l" t="t" r="r" b="b"/>
            <a:pathLst>
              <a:path w="4414606" h="4881723">
                <a:moveTo>
                  <a:pt x="3151661" y="0"/>
                </a:moveTo>
                <a:lnTo>
                  <a:pt x="4414606" y="1262946"/>
                </a:lnTo>
                <a:lnTo>
                  <a:pt x="4414606" y="4881723"/>
                </a:lnTo>
                <a:lnTo>
                  <a:pt x="1730061" y="4881723"/>
                </a:lnTo>
                <a:lnTo>
                  <a:pt x="0" y="3151662"/>
                </a:lnTo>
                <a:close/>
              </a:path>
            </a:pathLst>
          </a:cu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89472" y="1590018"/>
            <a:ext cx="484026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716801" y="1007270"/>
            <a:ext cx="1899624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76320" y="3827443"/>
            <a:ext cx="1513185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0937" y="4296531"/>
            <a:ext cx="364184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BCC028-89BD-B54D-A7AA-0C27F119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89" y="482843"/>
            <a:ext cx="4681421" cy="41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8746C-B781-154C-8FF3-2408192A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41300"/>
            <a:ext cx="8178799" cy="85180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Myth:</a:t>
            </a:r>
            <a:r>
              <a:rPr lang="en-US" sz="3200" dirty="0"/>
              <a:t>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</a:rPr>
              <a:t>Limiting access to prescription opioids leads to use of street drugs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CF9FF-6277-6B48-9439-35DB4ABD6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1677612"/>
            <a:ext cx="5550876" cy="295511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Fact: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Reducing the number of opioid pills for patients with chronic pain can lead to a greater number of overdose deaths from illicit opioid use  over time.</a:t>
            </a:r>
          </a:p>
          <a:p>
            <a:r>
              <a:rPr lang="en-US" sz="1800" dirty="0">
                <a:solidFill>
                  <a:srgbClr val="00B0F0"/>
                </a:solidFill>
              </a:rPr>
              <a:t>Fact: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Reducing prescription opioids for acute pain prevents overdose deaths over time.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89472" y="1590018"/>
            <a:ext cx="484026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716801" y="1007270"/>
            <a:ext cx="1899624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76320" y="3827443"/>
            <a:ext cx="1513185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0937" y="4296531"/>
            <a:ext cx="364184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indoor, cutting, person&#10;&#10;Description automatically generated">
            <a:extLst>
              <a:ext uri="{FF2B5EF4-FFF2-40B4-BE49-F238E27FC236}">
                <a16:creationId xmlns:a16="http://schemas.microsoft.com/office/drawing/2014/main" id="{751F2607-CA43-CA4D-A693-BCD3C405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1219">
            <a:off x="6405697" y="1643406"/>
            <a:ext cx="2443139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4F9F79B-A093-478E-96B5-EE02BC93A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8746C-B781-154C-8FF3-2408192A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3394710"/>
            <a:ext cx="5558011" cy="13030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But isn’t something 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being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CF9FF-6277-6B48-9439-35DB4ABD6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446469"/>
            <a:ext cx="4584309" cy="2597964"/>
          </a:xfrm>
        </p:spPr>
        <p:txBody>
          <a:bodyPr anchor="ctr">
            <a:norm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A number of federal and state regulations, payer reimbursement controls and medical guidelines have been put in place to restrict amounts &amp; duration of opioids prescribed. </a:t>
            </a:r>
          </a:p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In spite of these initiatives, the progress to reduce prescribing varies widely geographically and demographically, with overprescribing of opioids still posing a serious risk to many vulnerable populations.</a:t>
            </a:r>
          </a:p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Opioid prescriptions only decreased 10% from 2016-2017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8B81AF84-09C7-D74C-B966-942509606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9" r="9684" b="2"/>
          <a:stretch/>
        </p:blipFill>
        <p:spPr>
          <a:xfrm>
            <a:off x="4869085" y="0"/>
            <a:ext cx="4274915" cy="3044423"/>
          </a:xfrm>
          <a:custGeom>
            <a:avLst/>
            <a:gdLst/>
            <a:ahLst/>
            <a:cxnLst/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C22394-EBC2-4FAF-A555-6C02D589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131570" y="2573667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7194F93-1F71-4A70-9DF1-28F18377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5860" y="3753435"/>
            <a:ext cx="721796" cy="721797"/>
          </a:xfrm>
          <a:prstGeom prst="ellipse">
            <a:avLst/>
          </a:prstGeom>
          <a:solidFill>
            <a:srgbClr val="222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BC0C84-DC2A-43AE-9576-0A44295E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7793" y="3649473"/>
            <a:ext cx="220272" cy="220272"/>
          </a:xfrm>
          <a:prstGeom prst="ellipse">
            <a:avLst/>
          </a:prstGeom>
          <a:solidFill>
            <a:srgbClr val="F83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98380-D529-6A46-A168-013E582BE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41300"/>
            <a:ext cx="8178799" cy="85180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Potential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5BEA-C8B2-EB4E-BC29-E467645B3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1337235"/>
            <a:ext cx="5132201" cy="3295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B0F0"/>
                </a:solidFill>
              </a:rPr>
              <a:t>Clinicians: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 Assess patient risk when prescribing opioids for surgery patients and provide alternatives to opioid, especially  in high-risk populations. </a:t>
            </a:r>
          </a:p>
          <a:p>
            <a:pPr marL="0" indent="0">
              <a:buNone/>
            </a:pPr>
            <a:endParaRPr lang="en-US" sz="15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B0F0"/>
                </a:solidFill>
              </a:rPr>
              <a:t>Patients and their caregivers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:  Understand risks and  options and advocate for non-opioid and opioid-sparing treatment of their post surgical pain.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89472" y="1590018"/>
            <a:ext cx="484026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716801" y="1007270"/>
            <a:ext cx="1899624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76320" y="3827443"/>
            <a:ext cx="1513185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0937" y="4296531"/>
            <a:ext cx="364184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raphical user interfa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A928023-4CEE-094C-A2A0-8FF0FD273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r="5755" b="3"/>
          <a:stretch/>
        </p:blipFill>
        <p:spPr bwMode="auto">
          <a:xfrm>
            <a:off x="6097402" y="1677612"/>
            <a:ext cx="2614734" cy="2614734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2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person, preparing, person&#10;&#10;Description automatically generated">
            <a:extLst>
              <a:ext uri="{FF2B5EF4-FFF2-40B4-BE49-F238E27FC236}">
                <a16:creationId xmlns:a16="http://schemas.microsoft.com/office/drawing/2014/main" id="{29132384-3A25-994C-9BE2-3ABEBD581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00" t="17522" r="1891"/>
          <a:stretch/>
        </p:blipFill>
        <p:spPr>
          <a:xfrm>
            <a:off x="15" y="7"/>
            <a:ext cx="9143986" cy="51434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9901" y="-1150602"/>
            <a:ext cx="3444203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0CD7D-03CD-5448-8C86-AD82F795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5" y="2318946"/>
            <a:ext cx="6808922" cy="17907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000"/>
              <a:t>Multidisciplinary Pain Management Planning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1279"/>
            <a:ext cx="7339422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68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2645-4EB0-9743-9C72-5229436F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Reduce or eliminate the need for opioids to treat pain during &amp; after surgery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A10D8-A8BE-EE49-8EF1-6F5626852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Multimodal pain management utilizing non-opioid options </a:t>
            </a: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non-steroidal anti-inflammatory drugs (NSAIDs), 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acetaminophen 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local anesthetics 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non-drug methods</a:t>
            </a:r>
          </a:p>
          <a:p>
            <a:pPr lvl="2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Supplements</a:t>
            </a:r>
          </a:p>
          <a:p>
            <a:pPr lvl="2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Massage</a:t>
            </a:r>
          </a:p>
          <a:p>
            <a:pPr lvl="2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Heat/cold</a:t>
            </a:r>
          </a:p>
          <a:p>
            <a:pPr lvl="2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M-Stim</a:t>
            </a:r>
          </a:p>
        </p:txBody>
      </p:sp>
    </p:spTree>
    <p:extLst>
      <p:ext uri="{BB962C8B-B14F-4D97-AF65-F5344CB8AC3E}">
        <p14:creationId xmlns:p14="http://schemas.microsoft.com/office/powerpoint/2010/main" val="38362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409" y="758283"/>
            <a:ext cx="3277394" cy="3277395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4C14A-0661-974B-88A6-AD88A542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18" y="834726"/>
            <a:ext cx="3668307" cy="312450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Evidence –based Prescribing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0"/>
            <a:ext cx="1303051" cy="719651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D899F-8424-2B4C-9279-C6DAF6BCC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15660"/>
            <a:ext cx="4267200" cy="366701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Limited number of opioids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Limited number of days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Transition to non-opioid medications within 3-4 days for those patients prescribed opioids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Follow-up &amp; transition of care for those patients requesting opioid refills after 5 days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63731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4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E6A58-030C-B347-834D-41438442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97" y="1449969"/>
            <a:ext cx="3928849" cy="2243562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3600" b="1" dirty="0">
                <a:solidFill>
                  <a:schemeClr val="accent2"/>
                </a:solidFill>
              </a:rPr>
              <a:t>Responsible Transition for Care of Postoperative Patients Using Opioids</a:t>
            </a:r>
          </a:p>
        </p:txBody>
      </p:sp>
      <p:pic>
        <p:nvPicPr>
          <p:cNvPr id="4098" name="Picture 2">
            <a:hlinkClick r:id="rId2"/>
            <a:extLst>
              <a:ext uri="{FF2B5EF4-FFF2-40B4-BE49-F238E27FC236}">
                <a16:creationId xmlns:a16="http://schemas.microsoft.com/office/drawing/2014/main" id="{DA4C5849-9D67-0544-A231-356E5209F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1245" b="-1"/>
          <a:stretch/>
        </p:blipFill>
        <p:spPr bwMode="auto">
          <a:xfrm>
            <a:off x="5433289" y="339624"/>
            <a:ext cx="3372745" cy="2811145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75A78-4003-48A0-AE86-14EF06715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6" r="23297" b="6594"/>
          <a:stretch/>
        </p:blipFill>
        <p:spPr>
          <a:xfrm>
            <a:off x="2642616" y="0"/>
            <a:ext cx="6501384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A0C95-4381-2148-A84B-536C422C479A}"/>
              </a:ext>
            </a:extLst>
          </p:cNvPr>
          <p:cNvSpPr txBox="1"/>
          <p:nvPr/>
        </p:nvSpPr>
        <p:spPr>
          <a:xfrm>
            <a:off x="360771" y="359925"/>
            <a:ext cx="3956001" cy="36770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DISCUSSION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POINTS: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HOW CAN WE USE THIS RISK FACTOR KNOWLEDGE TO IMPROVE CARE OF OUR PATIENTS AND OUR COMMUNITY?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WHAT RISK FACTORS ARE WITHIN YOUR CONTROL?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5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WHY TALK WITH PRIMARY CARE ABOUT THE PERIOPERATIVE PROCESS?</a:t>
            </a:r>
            <a:r>
              <a:rPr lang="en-US" sz="3600" dirty="0"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0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593725" y="2285828"/>
            <a:ext cx="0" cy="5718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7442" y="2233197"/>
            <a:ext cx="3618064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 cap="all" spc="300" dirty="0"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Curriculum</a:t>
            </a:r>
            <a:r>
              <a:rPr lang="en-US" sz="2200" cap="all" spc="300" dirty="0">
                <a:solidFill>
                  <a:schemeClr val="accent1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cap="all" spc="300" dirty="0">
                <a:solidFill>
                  <a:schemeClr val="bg1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Modules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94324" y="452923"/>
            <a:ext cx="4227634" cy="3299364"/>
            <a:chOff x="5212841" y="1084709"/>
            <a:chExt cx="2336080" cy="3299364"/>
          </a:xfrm>
        </p:grpSpPr>
        <p:sp>
          <p:nvSpPr>
            <p:cNvPr id="6" name="TextBox 5"/>
            <p:cNvSpPr txBox="1"/>
            <p:nvPr/>
          </p:nvSpPr>
          <p:spPr>
            <a:xfrm>
              <a:off x="5809289" y="1088301"/>
              <a:ext cx="1644765" cy="4945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Surgery as a Gateway to Persistent Opioid Use;  Defining the  problem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09289" y="1806234"/>
              <a:ext cx="1644765" cy="156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Opioids; From Friend to Foe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9289" y="2411771"/>
              <a:ext cx="1644765" cy="156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Opioid Induced Hyperalgesia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09289" y="2996320"/>
              <a:ext cx="1739632" cy="3252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Adolescents/Young Adults as a uniquely Susceptible Group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09289" y="3720237"/>
              <a:ext cx="1644765" cy="6638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Multimodal analgesia; concept and implementation: Regional Anesthesia</a:t>
              </a:r>
            </a:p>
            <a:p>
              <a:pPr>
                <a:lnSpc>
                  <a:spcPct val="110000"/>
                </a:lnSpc>
              </a:pPr>
              <a:endParaRPr lang="en-US" sz="1000" b="1" spc="3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212841" y="1084709"/>
              <a:ext cx="345738" cy="345738"/>
              <a:chOff x="4967307" y="1084709"/>
              <a:chExt cx="345738" cy="34573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967307" y="1084709"/>
                <a:ext cx="345738" cy="345738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 spc="300">
                  <a:latin typeface="Myriad Pro Cond" panose="020B0506030403020204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979964" y="1165245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spc="300" dirty="0">
                    <a:latin typeface="Myriad Pro Cond" panose="020B0506030403020204" pitchFamily="34" charset="0"/>
                    <a:cs typeface="Poppins SemiBold" panose="02000000000000000000" pitchFamily="2" charset="0"/>
                  </a:rPr>
                  <a:t>01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5212841" y="1740817"/>
              <a:ext cx="345738" cy="34573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>
                <a:latin typeface="Myriad Pro Cond" panose="020B0506030403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5498" y="1821353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02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212841" y="2396926"/>
              <a:ext cx="345738" cy="34573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>
                <a:latin typeface="Myriad Pro Cond" panose="020B0506030403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25498" y="2477462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03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5212841" y="3053035"/>
              <a:ext cx="345738" cy="34573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>
                <a:latin typeface="Myriad Pro Cond" panose="020B0506030403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25498" y="3133571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04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5212841" y="3709143"/>
              <a:ext cx="345738" cy="34573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>
                <a:latin typeface="Myriad Pro Cond" panose="020B0506030403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25498" y="3789679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spc="3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05</a:t>
              </a:r>
            </a:p>
          </p:txBody>
        </p:sp>
        <p:cxnSp>
          <p:nvCxnSpPr>
            <p:cNvPr id="34" name="Straight Connector 33"/>
            <p:cNvCxnSpPr>
              <a:stCxn id="8" idx="4"/>
              <a:endCxn id="11" idx="0"/>
            </p:cNvCxnSpPr>
            <p:nvPr/>
          </p:nvCxnSpPr>
          <p:spPr>
            <a:xfrm>
              <a:off x="5385710" y="1430447"/>
              <a:ext cx="0" cy="3103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1" idx="4"/>
              <a:endCxn id="14" idx="0"/>
            </p:cNvCxnSpPr>
            <p:nvPr/>
          </p:nvCxnSpPr>
          <p:spPr>
            <a:xfrm>
              <a:off x="5385710" y="2086555"/>
              <a:ext cx="0" cy="3103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4"/>
              <a:endCxn id="17" idx="0"/>
            </p:cNvCxnSpPr>
            <p:nvPr/>
          </p:nvCxnSpPr>
          <p:spPr>
            <a:xfrm>
              <a:off x="5385710" y="2742664"/>
              <a:ext cx="0" cy="3103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7" idx="4"/>
              <a:endCxn id="20" idx="0"/>
            </p:cNvCxnSpPr>
            <p:nvPr/>
          </p:nvCxnSpPr>
          <p:spPr>
            <a:xfrm>
              <a:off x="5385710" y="3398773"/>
              <a:ext cx="0" cy="3103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BB8E2770-12AF-D34D-9824-373A35618290}"/>
              </a:ext>
            </a:extLst>
          </p:cNvPr>
          <p:cNvSpPr/>
          <p:nvPr/>
        </p:nvSpPr>
        <p:spPr>
          <a:xfrm>
            <a:off x="4494324" y="3733464"/>
            <a:ext cx="625687" cy="345738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>
              <a:latin typeface="Myriad Pro Cond" panose="020B0506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400BD7-513C-974B-9CC4-48C7EB110A2E}"/>
              </a:ext>
            </a:extLst>
          </p:cNvPr>
          <p:cNvSpPr txBox="1"/>
          <p:nvPr/>
        </p:nvSpPr>
        <p:spPr>
          <a:xfrm>
            <a:off x="4517230" y="3814000"/>
            <a:ext cx="579877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06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1E8C828-9F9B-DD43-A48E-5F109E72DE6A}"/>
              </a:ext>
            </a:extLst>
          </p:cNvPr>
          <p:cNvCxnSpPr>
            <a:endCxn id="25" idx="0"/>
          </p:cNvCxnSpPr>
          <p:nvPr/>
        </p:nvCxnSpPr>
        <p:spPr>
          <a:xfrm>
            <a:off x="4807166" y="3423094"/>
            <a:ext cx="0" cy="3103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4A2032B-1AA6-2D4E-BAB5-AEC0570DCA68}"/>
              </a:ext>
            </a:extLst>
          </p:cNvPr>
          <p:cNvSpPr/>
          <p:nvPr/>
        </p:nvSpPr>
        <p:spPr>
          <a:xfrm>
            <a:off x="4517230" y="4389572"/>
            <a:ext cx="625687" cy="345738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>
              <a:latin typeface="Myriad Pro Cond" panose="020B0506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212A6-AFF8-5242-BFE0-E6616F3B120B}"/>
              </a:ext>
            </a:extLst>
          </p:cNvPr>
          <p:cNvSpPr txBox="1"/>
          <p:nvPr/>
        </p:nvSpPr>
        <p:spPr>
          <a:xfrm>
            <a:off x="4540136" y="4470109"/>
            <a:ext cx="579877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07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298667-711E-4242-BD5C-E8AAA4E45BD8}"/>
              </a:ext>
            </a:extLst>
          </p:cNvPr>
          <p:cNvCxnSpPr>
            <a:endCxn id="28" idx="0"/>
          </p:cNvCxnSpPr>
          <p:nvPr/>
        </p:nvCxnSpPr>
        <p:spPr>
          <a:xfrm>
            <a:off x="4830072" y="4079203"/>
            <a:ext cx="0" cy="3103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C9D00DE-739F-C94C-9970-19EAD254A8C7}"/>
              </a:ext>
            </a:extLst>
          </p:cNvPr>
          <p:cNvSpPr txBox="1"/>
          <p:nvPr/>
        </p:nvSpPr>
        <p:spPr>
          <a:xfrm>
            <a:off x="5573723" y="3793057"/>
            <a:ext cx="2976552" cy="494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b="1" spc="3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Multimodal analgesia; concept and implementation: NSAIDs</a:t>
            </a:r>
          </a:p>
          <a:p>
            <a:pPr>
              <a:lnSpc>
                <a:spcPct val="110000"/>
              </a:lnSpc>
            </a:pPr>
            <a:endParaRPr lang="en-US" sz="1000" b="1" spc="300" dirty="0">
              <a:solidFill>
                <a:schemeClr val="bg1"/>
              </a:solidFill>
              <a:latin typeface="Myriad Pro Cond" panose="020B0506030403020204" pitchFamily="34" charset="0"/>
              <a:cs typeface="Poppins SemiBol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22679D-0281-8043-8BD4-A2D2B04207B2}"/>
              </a:ext>
            </a:extLst>
          </p:cNvPr>
          <p:cNvSpPr txBox="1"/>
          <p:nvPr/>
        </p:nvSpPr>
        <p:spPr>
          <a:xfrm>
            <a:off x="5573723" y="4315210"/>
            <a:ext cx="3317614" cy="494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b="1" spc="3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Developing a Pain Management Plan: Responsible Follow-up&amp; Transition of Care From Surgery</a:t>
            </a:r>
          </a:p>
        </p:txBody>
      </p:sp>
    </p:spTree>
    <p:extLst>
      <p:ext uri="{BB962C8B-B14F-4D97-AF65-F5344CB8AC3E}">
        <p14:creationId xmlns:p14="http://schemas.microsoft.com/office/powerpoint/2010/main" val="29464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8E32D-B45B-5542-A820-30B78E1F9360}"/>
              </a:ext>
            </a:extLst>
          </p:cNvPr>
          <p:cNvSpPr txBox="1"/>
          <p:nvPr/>
        </p:nvSpPr>
        <p:spPr>
          <a:xfrm>
            <a:off x="446183" y="275422"/>
            <a:ext cx="8251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Review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C0037-E389-A84F-A9A3-26885C3CC7AE}"/>
              </a:ext>
            </a:extLst>
          </p:cNvPr>
          <p:cNvSpPr txBox="1"/>
          <p:nvPr/>
        </p:nvSpPr>
        <p:spPr>
          <a:xfrm>
            <a:off x="446183" y="860197"/>
            <a:ext cx="8549089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	     Persistent use of opioids following surgery is a real risk for opioid naïve patients.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	     Opioid dependence is the most common complication of surgery.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      Women are more likely than men to become new persistent users of opioids following surgery.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      Adolescents are at high risk of developing persistent use of opioids because their brains lack mature            	     connections in those areas associated with self-control and decision-making.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     Limiting access to post-surgical prescription opioids in opioid-naïve patients leads to use of street drugs.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    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The odds of continued opioid use at one year increases dramatically after 5 days on opioids.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     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Patients and their caregivers need to understand and advocate for non-opioid alternatives to surgery 	   	     and opioid sparing treatment options for their post surgical pain.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 / F     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Millennial women are more at risk for persistent opioid use compared to men that age.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T / F     More than half of people who misused opioids in 2017 obtained them from a friend or relative.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T / F   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Limited number of opioids for a limited number of days, transition to non-opioid alternatives within 3 – 4 		    days and responsible follow-up and transition of Care can effectively reduce the odds for surgically gated       	    persistent use of opioids.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C8DE0-D2AF-5247-BEF0-94B768BF7BFD}"/>
              </a:ext>
            </a:extLst>
          </p:cNvPr>
          <p:cNvSpPr txBox="1"/>
          <p:nvPr/>
        </p:nvSpPr>
        <p:spPr>
          <a:xfrm rot="10800000">
            <a:off x="446183" y="4356760"/>
            <a:ext cx="2222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2">
                    <a:lumMod val="50000"/>
                  </a:schemeClr>
                </a:solidFill>
              </a:rPr>
              <a:t>Answer Key: 1 – 4: True, 5: False, 6-10: True </a:t>
            </a:r>
          </a:p>
        </p:txBody>
      </p:sp>
    </p:spTree>
    <p:extLst>
      <p:ext uri="{BB962C8B-B14F-4D97-AF65-F5344CB8AC3E}">
        <p14:creationId xmlns:p14="http://schemas.microsoft.com/office/powerpoint/2010/main" val="3341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48774"/>
            <a:ext cx="9144000" cy="594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86FA563-5A6C-964D-803D-BA6F1CE41C52}"/>
              </a:ext>
            </a:extLst>
          </p:cNvPr>
          <p:cNvSpPr txBox="1">
            <a:spLocks/>
          </p:cNvSpPr>
          <p:nvPr/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cap="all" spc="5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Introduction Module </a:t>
            </a:r>
            <a:r>
              <a:rPr lang="en-US" sz="2200" cap="all" spc="50" dirty="0">
                <a:solidFill>
                  <a:schemeClr val="accent2"/>
                </a:solidFill>
                <a:latin typeface="Myriad Pro Cond" panose="020B0506030403020204" pitchFamily="34" charset="0"/>
              </a:rPr>
              <a:t>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E2F4D-7527-0E41-8A84-090D570558BB}"/>
              </a:ext>
            </a:extLst>
          </p:cNvPr>
          <p:cNvSpPr txBox="1"/>
          <p:nvPr/>
        </p:nvSpPr>
        <p:spPr>
          <a:xfrm>
            <a:off x="584202" y="967793"/>
            <a:ext cx="685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cap="all" spc="5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Upon completion of this course, the learner will be able to: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B3AF30-49BE-5648-BF66-A98A1B254EF3}"/>
              </a:ext>
            </a:extLst>
          </p:cNvPr>
          <p:cNvSpPr/>
          <p:nvPr/>
        </p:nvSpPr>
        <p:spPr>
          <a:xfrm>
            <a:off x="606424" y="1540260"/>
            <a:ext cx="594727" cy="594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F141E87-AD85-F346-84A3-D48BBF6A755B}"/>
              </a:ext>
            </a:extLst>
          </p:cNvPr>
          <p:cNvSpPr txBox="1">
            <a:spLocks/>
          </p:cNvSpPr>
          <p:nvPr/>
        </p:nvSpPr>
        <p:spPr>
          <a:xfrm>
            <a:off x="1353986" y="1543050"/>
            <a:ext cx="2894018" cy="46166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Understand the problem of surgery as a gateway to persistent opioid use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1B0A14-DA40-3D49-8733-5EE0BB956F3A}"/>
              </a:ext>
            </a:extLst>
          </p:cNvPr>
          <p:cNvSpPr/>
          <p:nvPr/>
        </p:nvSpPr>
        <p:spPr>
          <a:xfrm>
            <a:off x="4888830" y="3481830"/>
            <a:ext cx="594727" cy="594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2A7270B1-1B90-0346-A6A6-27AE92DF3C01}"/>
              </a:ext>
            </a:extLst>
          </p:cNvPr>
          <p:cNvSpPr txBox="1">
            <a:spLocks/>
          </p:cNvSpPr>
          <p:nvPr/>
        </p:nvSpPr>
        <p:spPr>
          <a:xfrm>
            <a:off x="1353986" y="2483226"/>
            <a:ext cx="2894018" cy="46166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Discuss the prevalence of opioid use disorder as a complication of surgery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488AD8-FAEE-D148-8043-D816D698F685}"/>
              </a:ext>
            </a:extLst>
          </p:cNvPr>
          <p:cNvSpPr/>
          <p:nvPr/>
        </p:nvSpPr>
        <p:spPr>
          <a:xfrm>
            <a:off x="606424" y="3412050"/>
            <a:ext cx="594727" cy="594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 dirty="0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D36F086A-1EF6-874E-A16F-3BFCF3864B41}"/>
              </a:ext>
            </a:extLst>
          </p:cNvPr>
          <p:cNvSpPr txBox="1">
            <a:spLocks/>
          </p:cNvSpPr>
          <p:nvPr/>
        </p:nvSpPr>
        <p:spPr>
          <a:xfrm>
            <a:off x="1353986" y="3508194"/>
            <a:ext cx="2894018" cy="46166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Identify risk factors for post surgical persistent use of opioids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7B58E9-9FE1-B141-A96F-38B72BDB969F}"/>
              </a:ext>
            </a:extLst>
          </p:cNvPr>
          <p:cNvSpPr/>
          <p:nvPr/>
        </p:nvSpPr>
        <p:spPr>
          <a:xfrm>
            <a:off x="4906981" y="1533064"/>
            <a:ext cx="594727" cy="594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 dirty="0"/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89A8027F-BB17-FA44-81DB-D1DD9B7363B5}"/>
              </a:ext>
            </a:extLst>
          </p:cNvPr>
          <p:cNvSpPr txBox="1">
            <a:spLocks/>
          </p:cNvSpPr>
          <p:nvPr/>
        </p:nvSpPr>
        <p:spPr>
          <a:xfrm>
            <a:off x="5698766" y="1544306"/>
            <a:ext cx="2894018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Identify high risk patient populations and factors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B0C319C-0A2F-2D4F-8C3D-78F260ADE022}"/>
              </a:ext>
            </a:extLst>
          </p:cNvPr>
          <p:cNvSpPr/>
          <p:nvPr/>
        </p:nvSpPr>
        <p:spPr>
          <a:xfrm>
            <a:off x="4924655" y="2507447"/>
            <a:ext cx="594727" cy="594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 dirty="0"/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ADCAFC14-188A-0545-8FA4-CF9BBB96508A}"/>
              </a:ext>
            </a:extLst>
          </p:cNvPr>
          <p:cNvSpPr txBox="1">
            <a:spLocks/>
          </p:cNvSpPr>
          <p:nvPr/>
        </p:nvSpPr>
        <p:spPr>
          <a:xfrm>
            <a:off x="5698766" y="2441221"/>
            <a:ext cx="2894018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Understand factors in opioid over-prescribing and how you can make a positive impact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D131999-3159-C94C-838F-FD1E7810553F}"/>
              </a:ext>
            </a:extLst>
          </p:cNvPr>
          <p:cNvSpPr/>
          <p:nvPr/>
        </p:nvSpPr>
        <p:spPr>
          <a:xfrm>
            <a:off x="584202" y="2472674"/>
            <a:ext cx="594727" cy="594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spc="30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FF272142-ADBF-C44B-BE48-7113EE8F5C96}"/>
              </a:ext>
            </a:extLst>
          </p:cNvPr>
          <p:cNvSpPr txBox="1">
            <a:spLocks/>
          </p:cNvSpPr>
          <p:nvPr/>
        </p:nvSpPr>
        <p:spPr>
          <a:xfrm>
            <a:off x="5643558" y="3508193"/>
            <a:ext cx="2894018" cy="46166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Discuss multimodal, multidisciplinary pain management</a:t>
            </a:r>
          </a:p>
        </p:txBody>
      </p:sp>
    </p:spTree>
    <p:extLst>
      <p:ext uri="{BB962C8B-B14F-4D97-AF65-F5344CB8AC3E}">
        <p14:creationId xmlns:p14="http://schemas.microsoft.com/office/powerpoint/2010/main" val="733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room, small, table&#10;&#10;Description automatically generated">
            <a:extLst>
              <a:ext uri="{FF2B5EF4-FFF2-40B4-BE49-F238E27FC236}">
                <a16:creationId xmlns:a16="http://schemas.microsoft.com/office/drawing/2014/main" id="{1775069C-00C6-4742-A6D5-7BDBC573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5" t="9091" r="1687" b="-1"/>
          <a:stretch/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41F47F-8A93-084B-B10A-41BAF24B9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6" y="841772"/>
            <a:ext cx="3017520" cy="2403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Surgery has been a long-ignored gateway to persistent opioid use, dependence and addiction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1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0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hand holding a remote control&#10;&#10;Description automatically generated">
            <a:extLst>
              <a:ext uri="{FF2B5EF4-FFF2-40B4-BE49-F238E27FC236}">
                <a16:creationId xmlns:a16="http://schemas.microsoft.com/office/drawing/2014/main" id="{3AE1B667-8C60-2944-86EC-DC88BFE3D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r="1" b="10099"/>
          <a:stretch/>
        </p:blipFill>
        <p:spPr>
          <a:xfrm>
            <a:off x="0" y="10"/>
            <a:ext cx="6501364" cy="5143490"/>
          </a:xfrm>
          <a:prstGeom prst="rect">
            <a:avLst/>
          </a:prstGeom>
        </p:spPr>
      </p:pic>
      <p:sp>
        <p:nvSpPr>
          <p:cNvPr id="41" name="Rectangle 12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51435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E9F45-0E3B-F04A-8E30-74428442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852" y="720090"/>
            <a:ext cx="2578608" cy="994410"/>
          </a:xfrm>
        </p:spPr>
        <p:txBody>
          <a:bodyPr anchor="b">
            <a:no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</a:rPr>
              <a:t>Fact: Opioid dependence is the most common complication of surgery in adolescents and adults</a:t>
            </a:r>
          </a:p>
        </p:txBody>
      </p:sp>
      <p:sp>
        <p:nvSpPr>
          <p:cNvPr id="42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15500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1832610"/>
            <a:ext cx="2414016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7E468-773D-1347-B86D-B3C4CA5CD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852" y="2038540"/>
            <a:ext cx="2579180" cy="2405444"/>
          </a:xfrm>
        </p:spPr>
        <p:txBody>
          <a:bodyPr anchor="t">
            <a:normAutofit/>
          </a:bodyPr>
          <a:lstStyle/>
          <a:p>
            <a:endParaRPr lang="en-US" sz="1300" dirty="0"/>
          </a:p>
          <a:p>
            <a:pPr marL="0" indent="0">
              <a:buNone/>
            </a:pP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Focused efforts to educate and support stakeholders need to happen</a:t>
            </a:r>
          </a:p>
          <a:p>
            <a:pPr marL="0" indent="0">
              <a:buNone/>
            </a:pP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Prevention is easier than treatment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0559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BFA71-B0DC-304C-A2B7-C4584723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77" y="898814"/>
            <a:ext cx="2400300" cy="33458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Surgery as a Gateway to long term opioid mis-use; </a:t>
            </a:r>
            <a:r>
              <a:rPr lang="en-US" i="1" dirty="0">
                <a:solidFill>
                  <a:srgbClr val="FFFFFF"/>
                </a:solidFill>
              </a:rPr>
              <a:t>Defining the Problem</a:t>
            </a:r>
            <a:r>
              <a:rPr lang="en-US" dirty="0">
                <a:solidFill>
                  <a:srgbClr val="FFFFFF"/>
                </a:solidFill>
              </a:rPr>
              <a:t>: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B9ABF-C800-AD4F-B933-B37CE33F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1900" dirty="0">
                <a:solidFill>
                  <a:schemeClr val="accent2">
                    <a:lumMod val="50000"/>
                  </a:schemeClr>
                </a:solidFill>
              </a:rPr>
              <a:t>Surgery is frequently the first-time patients are exposed to opioids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1900" dirty="0">
                <a:solidFill>
                  <a:schemeClr val="accent2">
                    <a:lumMod val="50000"/>
                  </a:schemeClr>
                </a:solidFill>
              </a:rPr>
              <a:t>The role of opioids in treating postsurgical pain has been overlooked as a contributing factor to the opioid epidemic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1900" dirty="0">
                <a:solidFill>
                  <a:schemeClr val="accent2">
                    <a:lumMod val="50000"/>
                  </a:schemeClr>
                </a:solidFill>
              </a:rPr>
              <a:t>Nearly 4.7-12% of surgical patients in 2017 continued to take opioids three to six months following surgery  with as high as 17% for patients undergoing certain surgeries.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1900" dirty="0">
                <a:solidFill>
                  <a:schemeClr val="accent2">
                    <a:lumMod val="50000"/>
                  </a:schemeClr>
                </a:solidFill>
              </a:rPr>
              <a:t>Clinicians treating surgical pain need the tools and resources to make evidence-based prescribing decisions that will adequately treat patients’ pain while minimizing opioid risks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3691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18C80-96C8-EB49-883A-7C9B1CAE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Introduction: Surgery as a gateway to persistent opioid use;  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    Defining the  problem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         </a:t>
            </a:r>
            <a:r>
              <a:rPr lang="en-US" sz="2600" i="1">
                <a:solidFill>
                  <a:srgbClr val="FFFFFF"/>
                </a:solidFill>
              </a:rPr>
              <a:t>Module Overview</a:t>
            </a: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15E7A-BB0A-A446-AFB6-72938B680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Persistent opioid use is common after surgery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Risk factors for persistent opioid use</a:t>
            </a:r>
          </a:p>
          <a:p>
            <a:pPr lvl="2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Age</a:t>
            </a:r>
          </a:p>
          <a:p>
            <a:pPr lvl="2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Gender</a:t>
            </a:r>
          </a:p>
          <a:p>
            <a:pPr lvl="2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Heredity/Environment</a:t>
            </a:r>
          </a:p>
          <a:p>
            <a:pPr lvl="2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Mental health status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Overprescribing is well-documented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/>
          <p:cNvSpPr>
            <a:spLocks/>
          </p:cNvSpPr>
          <p:nvPr/>
        </p:nvSpPr>
        <p:spPr bwMode="auto">
          <a:xfrm>
            <a:off x="6054980" y="898567"/>
            <a:ext cx="2702940" cy="4244933"/>
          </a:xfrm>
          <a:custGeom>
            <a:avLst/>
            <a:gdLst>
              <a:gd name="T0" fmla="*/ 399 w 1635"/>
              <a:gd name="T1" fmla="*/ 2369 h 2570"/>
              <a:gd name="T2" fmla="*/ 409 w 1635"/>
              <a:gd name="T3" fmla="*/ 2224 h 2570"/>
              <a:gd name="T4" fmla="*/ 421 w 1635"/>
              <a:gd name="T5" fmla="*/ 2045 h 2570"/>
              <a:gd name="T6" fmla="*/ 310 w 1635"/>
              <a:gd name="T7" fmla="*/ 2050 h 2570"/>
              <a:gd name="T8" fmla="*/ 162 w 1635"/>
              <a:gd name="T9" fmla="*/ 2040 h 2570"/>
              <a:gd name="T10" fmla="*/ 20 w 1635"/>
              <a:gd name="T11" fmla="*/ 1916 h 2570"/>
              <a:gd name="T12" fmla="*/ 53 w 1635"/>
              <a:gd name="T13" fmla="*/ 1730 h 2570"/>
              <a:gd name="T14" fmla="*/ 189 w 1635"/>
              <a:gd name="T15" fmla="*/ 1494 h 2570"/>
              <a:gd name="T16" fmla="*/ 224 w 1635"/>
              <a:gd name="T17" fmla="*/ 1435 h 2570"/>
              <a:gd name="T18" fmla="*/ 253 w 1635"/>
              <a:gd name="T19" fmla="*/ 1386 h 2570"/>
              <a:gd name="T20" fmla="*/ 272 w 1635"/>
              <a:gd name="T21" fmla="*/ 1321 h 2570"/>
              <a:gd name="T22" fmla="*/ 296 w 1635"/>
              <a:gd name="T23" fmla="*/ 1253 h 2570"/>
              <a:gd name="T24" fmla="*/ 305 w 1635"/>
              <a:gd name="T25" fmla="*/ 1208 h 2570"/>
              <a:gd name="T26" fmla="*/ 373 w 1635"/>
              <a:gd name="T27" fmla="*/ 1088 h 2570"/>
              <a:gd name="T28" fmla="*/ 452 w 1635"/>
              <a:gd name="T29" fmla="*/ 1030 h 2570"/>
              <a:gd name="T30" fmla="*/ 738 w 1635"/>
              <a:gd name="T31" fmla="*/ 915 h 2570"/>
              <a:gd name="T32" fmla="*/ 779 w 1635"/>
              <a:gd name="T33" fmla="*/ 819 h 2570"/>
              <a:gd name="T34" fmla="*/ 715 w 1635"/>
              <a:gd name="T35" fmla="*/ 658 h 2570"/>
              <a:gd name="T36" fmla="*/ 685 w 1635"/>
              <a:gd name="T37" fmla="*/ 541 h 2570"/>
              <a:gd name="T38" fmla="*/ 666 w 1635"/>
              <a:gd name="T39" fmla="*/ 412 h 2570"/>
              <a:gd name="T40" fmla="*/ 666 w 1635"/>
              <a:gd name="T41" fmla="*/ 341 h 2570"/>
              <a:gd name="T42" fmla="*/ 665 w 1635"/>
              <a:gd name="T43" fmla="*/ 259 h 2570"/>
              <a:gd name="T44" fmla="*/ 679 w 1635"/>
              <a:gd name="T45" fmla="*/ 202 h 2570"/>
              <a:gd name="T46" fmla="*/ 706 w 1635"/>
              <a:gd name="T47" fmla="*/ 147 h 2570"/>
              <a:gd name="T48" fmla="*/ 766 w 1635"/>
              <a:gd name="T49" fmla="*/ 67 h 2570"/>
              <a:gd name="T50" fmla="*/ 852 w 1635"/>
              <a:gd name="T51" fmla="*/ 14 h 2570"/>
              <a:gd name="T52" fmla="*/ 905 w 1635"/>
              <a:gd name="T53" fmla="*/ 8 h 2570"/>
              <a:gd name="T54" fmla="*/ 959 w 1635"/>
              <a:gd name="T55" fmla="*/ 4 h 2570"/>
              <a:gd name="T56" fmla="*/ 1014 w 1635"/>
              <a:gd name="T57" fmla="*/ 24 h 2570"/>
              <a:gd name="T58" fmla="*/ 1052 w 1635"/>
              <a:gd name="T59" fmla="*/ 46 h 2570"/>
              <a:gd name="T60" fmla="*/ 1100 w 1635"/>
              <a:gd name="T61" fmla="*/ 71 h 2570"/>
              <a:gd name="T62" fmla="*/ 1145 w 1635"/>
              <a:gd name="T63" fmla="*/ 110 h 2570"/>
              <a:gd name="T64" fmla="*/ 1171 w 1635"/>
              <a:gd name="T65" fmla="*/ 151 h 2570"/>
              <a:gd name="T66" fmla="*/ 1191 w 1635"/>
              <a:gd name="T67" fmla="*/ 203 h 2570"/>
              <a:gd name="T68" fmla="*/ 1212 w 1635"/>
              <a:gd name="T69" fmla="*/ 319 h 2570"/>
              <a:gd name="T70" fmla="*/ 1222 w 1635"/>
              <a:gd name="T71" fmla="*/ 408 h 2570"/>
              <a:gd name="T72" fmla="*/ 1204 w 1635"/>
              <a:gd name="T73" fmla="*/ 493 h 2570"/>
              <a:gd name="T74" fmla="*/ 1147 w 1635"/>
              <a:gd name="T75" fmla="*/ 569 h 2570"/>
              <a:gd name="T76" fmla="*/ 1133 w 1635"/>
              <a:gd name="T77" fmla="*/ 720 h 2570"/>
              <a:gd name="T78" fmla="*/ 1233 w 1635"/>
              <a:gd name="T79" fmla="*/ 831 h 2570"/>
              <a:gd name="T80" fmla="*/ 1376 w 1635"/>
              <a:gd name="T81" fmla="*/ 911 h 2570"/>
              <a:gd name="T82" fmla="*/ 1451 w 1635"/>
              <a:gd name="T83" fmla="*/ 955 h 2570"/>
              <a:gd name="T84" fmla="*/ 1592 w 1635"/>
              <a:gd name="T85" fmla="*/ 1038 h 2570"/>
              <a:gd name="T86" fmla="*/ 1630 w 1635"/>
              <a:gd name="T87" fmla="*/ 1298 h 2570"/>
              <a:gd name="T88" fmla="*/ 1595 w 1635"/>
              <a:gd name="T89" fmla="*/ 1544 h 2570"/>
              <a:gd name="T90" fmla="*/ 1490 w 1635"/>
              <a:gd name="T91" fmla="*/ 1918 h 2570"/>
              <a:gd name="T92" fmla="*/ 1447 w 1635"/>
              <a:gd name="T93" fmla="*/ 2144 h 2570"/>
              <a:gd name="T94" fmla="*/ 1496 w 1635"/>
              <a:gd name="T95" fmla="*/ 2330 h 2570"/>
              <a:gd name="T96" fmla="*/ 1500 w 1635"/>
              <a:gd name="T97" fmla="*/ 2570 h 2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35" h="2570">
                <a:moveTo>
                  <a:pt x="365" y="2570"/>
                </a:moveTo>
                <a:cubicBezTo>
                  <a:pt x="367" y="2558"/>
                  <a:pt x="368" y="2547"/>
                  <a:pt x="370" y="2535"/>
                </a:cubicBezTo>
                <a:cubicBezTo>
                  <a:pt x="375" y="2497"/>
                  <a:pt x="381" y="2459"/>
                  <a:pt x="387" y="2420"/>
                </a:cubicBezTo>
                <a:cubicBezTo>
                  <a:pt x="390" y="2403"/>
                  <a:pt x="395" y="2386"/>
                  <a:pt x="399" y="2369"/>
                </a:cubicBezTo>
                <a:cubicBezTo>
                  <a:pt x="400" y="2359"/>
                  <a:pt x="402" y="2350"/>
                  <a:pt x="403" y="2341"/>
                </a:cubicBezTo>
                <a:cubicBezTo>
                  <a:pt x="404" y="2337"/>
                  <a:pt x="403" y="2334"/>
                  <a:pt x="402" y="2331"/>
                </a:cubicBezTo>
                <a:cubicBezTo>
                  <a:pt x="400" y="2327"/>
                  <a:pt x="400" y="2322"/>
                  <a:pt x="401" y="2318"/>
                </a:cubicBezTo>
                <a:cubicBezTo>
                  <a:pt x="406" y="2287"/>
                  <a:pt x="408" y="2256"/>
                  <a:pt x="409" y="2224"/>
                </a:cubicBezTo>
                <a:cubicBezTo>
                  <a:pt x="410" y="2213"/>
                  <a:pt x="413" y="2201"/>
                  <a:pt x="414" y="2189"/>
                </a:cubicBezTo>
                <a:cubicBezTo>
                  <a:pt x="416" y="2176"/>
                  <a:pt x="418" y="2164"/>
                  <a:pt x="418" y="2151"/>
                </a:cubicBezTo>
                <a:cubicBezTo>
                  <a:pt x="419" y="2119"/>
                  <a:pt x="420" y="2087"/>
                  <a:pt x="421" y="2056"/>
                </a:cubicBezTo>
                <a:cubicBezTo>
                  <a:pt x="421" y="2053"/>
                  <a:pt x="421" y="2049"/>
                  <a:pt x="421" y="2045"/>
                </a:cubicBezTo>
                <a:cubicBezTo>
                  <a:pt x="414" y="2045"/>
                  <a:pt x="408" y="2046"/>
                  <a:pt x="403" y="2046"/>
                </a:cubicBezTo>
                <a:cubicBezTo>
                  <a:pt x="390" y="2046"/>
                  <a:pt x="376" y="2046"/>
                  <a:pt x="363" y="2047"/>
                </a:cubicBezTo>
                <a:cubicBezTo>
                  <a:pt x="359" y="2047"/>
                  <a:pt x="356" y="2047"/>
                  <a:pt x="352" y="2047"/>
                </a:cubicBezTo>
                <a:cubicBezTo>
                  <a:pt x="338" y="2048"/>
                  <a:pt x="324" y="2049"/>
                  <a:pt x="310" y="2050"/>
                </a:cubicBezTo>
                <a:cubicBezTo>
                  <a:pt x="292" y="2051"/>
                  <a:pt x="275" y="2046"/>
                  <a:pt x="258" y="2043"/>
                </a:cubicBezTo>
                <a:cubicBezTo>
                  <a:pt x="249" y="2041"/>
                  <a:pt x="240" y="2039"/>
                  <a:pt x="231" y="2039"/>
                </a:cubicBezTo>
                <a:cubicBezTo>
                  <a:pt x="226" y="2038"/>
                  <a:pt x="220" y="2039"/>
                  <a:pt x="214" y="2040"/>
                </a:cubicBezTo>
                <a:cubicBezTo>
                  <a:pt x="197" y="2045"/>
                  <a:pt x="179" y="2043"/>
                  <a:pt x="162" y="2040"/>
                </a:cubicBezTo>
                <a:cubicBezTo>
                  <a:pt x="140" y="2036"/>
                  <a:pt x="118" y="2032"/>
                  <a:pt x="97" y="2025"/>
                </a:cubicBezTo>
                <a:cubicBezTo>
                  <a:pt x="88" y="2022"/>
                  <a:pt x="77" y="2020"/>
                  <a:pt x="69" y="2014"/>
                </a:cubicBezTo>
                <a:cubicBezTo>
                  <a:pt x="61" y="2008"/>
                  <a:pt x="54" y="1999"/>
                  <a:pt x="48" y="1991"/>
                </a:cubicBezTo>
                <a:cubicBezTo>
                  <a:pt x="34" y="1968"/>
                  <a:pt x="27" y="1942"/>
                  <a:pt x="20" y="1916"/>
                </a:cubicBezTo>
                <a:cubicBezTo>
                  <a:pt x="14" y="1895"/>
                  <a:pt x="8" y="1875"/>
                  <a:pt x="2" y="1854"/>
                </a:cubicBezTo>
                <a:cubicBezTo>
                  <a:pt x="1" y="1851"/>
                  <a:pt x="0" y="1849"/>
                  <a:pt x="0" y="1847"/>
                </a:cubicBezTo>
                <a:cubicBezTo>
                  <a:pt x="2" y="1837"/>
                  <a:pt x="2" y="1828"/>
                  <a:pt x="5" y="1819"/>
                </a:cubicBezTo>
                <a:cubicBezTo>
                  <a:pt x="15" y="1786"/>
                  <a:pt x="31" y="1756"/>
                  <a:pt x="53" y="1730"/>
                </a:cubicBezTo>
                <a:cubicBezTo>
                  <a:pt x="58" y="1725"/>
                  <a:pt x="61" y="1718"/>
                  <a:pt x="64" y="1712"/>
                </a:cubicBezTo>
                <a:cubicBezTo>
                  <a:pt x="77" y="1682"/>
                  <a:pt x="92" y="1652"/>
                  <a:pt x="109" y="1624"/>
                </a:cubicBezTo>
                <a:cubicBezTo>
                  <a:pt x="129" y="1593"/>
                  <a:pt x="148" y="1561"/>
                  <a:pt x="167" y="1529"/>
                </a:cubicBezTo>
                <a:cubicBezTo>
                  <a:pt x="174" y="1517"/>
                  <a:pt x="179" y="1505"/>
                  <a:pt x="189" y="1494"/>
                </a:cubicBezTo>
                <a:cubicBezTo>
                  <a:pt x="191" y="1492"/>
                  <a:pt x="191" y="1488"/>
                  <a:pt x="192" y="1485"/>
                </a:cubicBezTo>
                <a:cubicBezTo>
                  <a:pt x="193" y="1479"/>
                  <a:pt x="196" y="1474"/>
                  <a:pt x="200" y="1471"/>
                </a:cubicBezTo>
                <a:cubicBezTo>
                  <a:pt x="208" y="1465"/>
                  <a:pt x="212" y="1457"/>
                  <a:pt x="215" y="1448"/>
                </a:cubicBezTo>
                <a:cubicBezTo>
                  <a:pt x="217" y="1443"/>
                  <a:pt x="219" y="1438"/>
                  <a:pt x="224" y="1435"/>
                </a:cubicBezTo>
                <a:cubicBezTo>
                  <a:pt x="230" y="1431"/>
                  <a:pt x="232" y="1425"/>
                  <a:pt x="232" y="1418"/>
                </a:cubicBezTo>
                <a:cubicBezTo>
                  <a:pt x="232" y="1417"/>
                  <a:pt x="232" y="1416"/>
                  <a:pt x="232" y="1415"/>
                </a:cubicBezTo>
                <a:cubicBezTo>
                  <a:pt x="230" y="1406"/>
                  <a:pt x="235" y="1400"/>
                  <a:pt x="243" y="1397"/>
                </a:cubicBezTo>
                <a:cubicBezTo>
                  <a:pt x="248" y="1395"/>
                  <a:pt x="251" y="1391"/>
                  <a:pt x="253" y="1386"/>
                </a:cubicBezTo>
                <a:cubicBezTo>
                  <a:pt x="258" y="1377"/>
                  <a:pt x="262" y="1367"/>
                  <a:pt x="267" y="1358"/>
                </a:cubicBezTo>
                <a:cubicBezTo>
                  <a:pt x="269" y="1354"/>
                  <a:pt x="269" y="1351"/>
                  <a:pt x="268" y="1347"/>
                </a:cubicBezTo>
                <a:cubicBezTo>
                  <a:pt x="267" y="1341"/>
                  <a:pt x="266" y="1336"/>
                  <a:pt x="265" y="1330"/>
                </a:cubicBezTo>
                <a:cubicBezTo>
                  <a:pt x="264" y="1323"/>
                  <a:pt x="265" y="1322"/>
                  <a:pt x="272" y="1321"/>
                </a:cubicBezTo>
                <a:cubicBezTo>
                  <a:pt x="275" y="1321"/>
                  <a:pt x="278" y="1320"/>
                  <a:pt x="281" y="1320"/>
                </a:cubicBezTo>
                <a:cubicBezTo>
                  <a:pt x="281" y="1319"/>
                  <a:pt x="282" y="1318"/>
                  <a:pt x="282" y="1317"/>
                </a:cubicBezTo>
                <a:cubicBezTo>
                  <a:pt x="283" y="1301"/>
                  <a:pt x="288" y="1287"/>
                  <a:pt x="294" y="1273"/>
                </a:cubicBezTo>
                <a:cubicBezTo>
                  <a:pt x="296" y="1266"/>
                  <a:pt x="298" y="1260"/>
                  <a:pt x="296" y="1253"/>
                </a:cubicBezTo>
                <a:cubicBezTo>
                  <a:pt x="296" y="1251"/>
                  <a:pt x="296" y="1249"/>
                  <a:pt x="296" y="1247"/>
                </a:cubicBezTo>
                <a:cubicBezTo>
                  <a:pt x="298" y="1246"/>
                  <a:pt x="300" y="1245"/>
                  <a:pt x="302" y="1243"/>
                </a:cubicBezTo>
                <a:cubicBezTo>
                  <a:pt x="312" y="1238"/>
                  <a:pt x="312" y="1236"/>
                  <a:pt x="309" y="1225"/>
                </a:cubicBezTo>
                <a:cubicBezTo>
                  <a:pt x="307" y="1219"/>
                  <a:pt x="306" y="1214"/>
                  <a:pt x="305" y="1208"/>
                </a:cubicBezTo>
                <a:cubicBezTo>
                  <a:pt x="303" y="1200"/>
                  <a:pt x="307" y="1193"/>
                  <a:pt x="313" y="1189"/>
                </a:cubicBezTo>
                <a:cubicBezTo>
                  <a:pt x="323" y="1182"/>
                  <a:pt x="331" y="1175"/>
                  <a:pt x="340" y="1168"/>
                </a:cubicBezTo>
                <a:cubicBezTo>
                  <a:pt x="352" y="1160"/>
                  <a:pt x="356" y="1148"/>
                  <a:pt x="358" y="1136"/>
                </a:cubicBezTo>
                <a:cubicBezTo>
                  <a:pt x="362" y="1119"/>
                  <a:pt x="367" y="1104"/>
                  <a:pt x="373" y="1088"/>
                </a:cubicBezTo>
                <a:cubicBezTo>
                  <a:pt x="375" y="1086"/>
                  <a:pt x="376" y="1083"/>
                  <a:pt x="378" y="1080"/>
                </a:cubicBezTo>
                <a:cubicBezTo>
                  <a:pt x="387" y="1069"/>
                  <a:pt x="396" y="1057"/>
                  <a:pt x="407" y="1047"/>
                </a:cubicBezTo>
                <a:cubicBezTo>
                  <a:pt x="419" y="1036"/>
                  <a:pt x="433" y="1031"/>
                  <a:pt x="448" y="1030"/>
                </a:cubicBezTo>
                <a:cubicBezTo>
                  <a:pt x="449" y="1030"/>
                  <a:pt x="451" y="1029"/>
                  <a:pt x="452" y="1030"/>
                </a:cubicBezTo>
                <a:cubicBezTo>
                  <a:pt x="459" y="1034"/>
                  <a:pt x="465" y="1029"/>
                  <a:pt x="472" y="1026"/>
                </a:cubicBezTo>
                <a:cubicBezTo>
                  <a:pt x="527" y="998"/>
                  <a:pt x="586" y="978"/>
                  <a:pt x="644" y="956"/>
                </a:cubicBezTo>
                <a:cubicBezTo>
                  <a:pt x="673" y="945"/>
                  <a:pt x="702" y="933"/>
                  <a:pt x="731" y="922"/>
                </a:cubicBezTo>
                <a:cubicBezTo>
                  <a:pt x="733" y="920"/>
                  <a:pt x="736" y="918"/>
                  <a:pt x="738" y="915"/>
                </a:cubicBezTo>
                <a:cubicBezTo>
                  <a:pt x="748" y="899"/>
                  <a:pt x="759" y="882"/>
                  <a:pt x="769" y="865"/>
                </a:cubicBezTo>
                <a:cubicBezTo>
                  <a:pt x="772" y="861"/>
                  <a:pt x="773" y="855"/>
                  <a:pt x="774" y="850"/>
                </a:cubicBezTo>
                <a:cubicBezTo>
                  <a:pt x="776" y="842"/>
                  <a:pt x="777" y="834"/>
                  <a:pt x="779" y="826"/>
                </a:cubicBezTo>
                <a:cubicBezTo>
                  <a:pt x="779" y="824"/>
                  <a:pt x="779" y="822"/>
                  <a:pt x="779" y="819"/>
                </a:cubicBezTo>
                <a:cubicBezTo>
                  <a:pt x="775" y="797"/>
                  <a:pt x="771" y="775"/>
                  <a:pt x="767" y="753"/>
                </a:cubicBezTo>
                <a:cubicBezTo>
                  <a:pt x="766" y="750"/>
                  <a:pt x="764" y="746"/>
                  <a:pt x="762" y="743"/>
                </a:cubicBezTo>
                <a:cubicBezTo>
                  <a:pt x="750" y="730"/>
                  <a:pt x="740" y="716"/>
                  <a:pt x="733" y="700"/>
                </a:cubicBezTo>
                <a:cubicBezTo>
                  <a:pt x="727" y="686"/>
                  <a:pt x="720" y="673"/>
                  <a:pt x="715" y="658"/>
                </a:cubicBezTo>
                <a:cubicBezTo>
                  <a:pt x="711" y="644"/>
                  <a:pt x="707" y="628"/>
                  <a:pt x="705" y="613"/>
                </a:cubicBezTo>
                <a:cubicBezTo>
                  <a:pt x="703" y="600"/>
                  <a:pt x="702" y="586"/>
                  <a:pt x="701" y="573"/>
                </a:cubicBezTo>
                <a:cubicBezTo>
                  <a:pt x="700" y="570"/>
                  <a:pt x="699" y="567"/>
                  <a:pt x="697" y="564"/>
                </a:cubicBezTo>
                <a:cubicBezTo>
                  <a:pt x="691" y="558"/>
                  <a:pt x="687" y="550"/>
                  <a:pt x="685" y="541"/>
                </a:cubicBezTo>
                <a:cubicBezTo>
                  <a:pt x="682" y="526"/>
                  <a:pt x="678" y="512"/>
                  <a:pt x="674" y="498"/>
                </a:cubicBezTo>
                <a:cubicBezTo>
                  <a:pt x="673" y="495"/>
                  <a:pt x="672" y="493"/>
                  <a:pt x="672" y="491"/>
                </a:cubicBezTo>
                <a:cubicBezTo>
                  <a:pt x="671" y="475"/>
                  <a:pt x="670" y="459"/>
                  <a:pt x="669" y="442"/>
                </a:cubicBezTo>
                <a:cubicBezTo>
                  <a:pt x="668" y="432"/>
                  <a:pt x="667" y="422"/>
                  <a:pt x="666" y="412"/>
                </a:cubicBezTo>
                <a:cubicBezTo>
                  <a:pt x="666" y="407"/>
                  <a:pt x="667" y="404"/>
                  <a:pt x="672" y="401"/>
                </a:cubicBezTo>
                <a:cubicBezTo>
                  <a:pt x="678" y="399"/>
                  <a:pt x="679" y="394"/>
                  <a:pt x="676" y="389"/>
                </a:cubicBezTo>
                <a:cubicBezTo>
                  <a:pt x="672" y="383"/>
                  <a:pt x="671" y="377"/>
                  <a:pt x="670" y="370"/>
                </a:cubicBezTo>
                <a:cubicBezTo>
                  <a:pt x="669" y="360"/>
                  <a:pt x="667" y="351"/>
                  <a:pt x="666" y="341"/>
                </a:cubicBezTo>
                <a:cubicBezTo>
                  <a:pt x="665" y="334"/>
                  <a:pt x="665" y="326"/>
                  <a:pt x="664" y="319"/>
                </a:cubicBezTo>
                <a:cubicBezTo>
                  <a:pt x="663" y="311"/>
                  <a:pt x="661" y="303"/>
                  <a:pt x="663" y="296"/>
                </a:cubicBezTo>
                <a:cubicBezTo>
                  <a:pt x="664" y="295"/>
                  <a:pt x="664" y="293"/>
                  <a:pt x="663" y="292"/>
                </a:cubicBezTo>
                <a:cubicBezTo>
                  <a:pt x="659" y="281"/>
                  <a:pt x="664" y="270"/>
                  <a:pt x="665" y="259"/>
                </a:cubicBezTo>
                <a:cubicBezTo>
                  <a:pt x="666" y="249"/>
                  <a:pt x="668" y="240"/>
                  <a:pt x="670" y="231"/>
                </a:cubicBezTo>
                <a:cubicBezTo>
                  <a:pt x="671" y="227"/>
                  <a:pt x="672" y="224"/>
                  <a:pt x="674" y="221"/>
                </a:cubicBezTo>
                <a:cubicBezTo>
                  <a:pt x="676" y="216"/>
                  <a:pt x="680" y="212"/>
                  <a:pt x="678" y="206"/>
                </a:cubicBezTo>
                <a:cubicBezTo>
                  <a:pt x="678" y="205"/>
                  <a:pt x="679" y="203"/>
                  <a:pt x="679" y="202"/>
                </a:cubicBezTo>
                <a:cubicBezTo>
                  <a:pt x="680" y="199"/>
                  <a:pt x="682" y="196"/>
                  <a:pt x="683" y="194"/>
                </a:cubicBezTo>
                <a:cubicBezTo>
                  <a:pt x="686" y="187"/>
                  <a:pt x="687" y="180"/>
                  <a:pt x="691" y="175"/>
                </a:cubicBezTo>
                <a:cubicBezTo>
                  <a:pt x="695" y="170"/>
                  <a:pt x="698" y="164"/>
                  <a:pt x="702" y="159"/>
                </a:cubicBezTo>
                <a:cubicBezTo>
                  <a:pt x="704" y="156"/>
                  <a:pt x="705" y="151"/>
                  <a:pt x="706" y="147"/>
                </a:cubicBezTo>
                <a:cubicBezTo>
                  <a:pt x="710" y="138"/>
                  <a:pt x="713" y="129"/>
                  <a:pt x="717" y="120"/>
                </a:cubicBezTo>
                <a:cubicBezTo>
                  <a:pt x="722" y="107"/>
                  <a:pt x="732" y="96"/>
                  <a:pt x="741" y="85"/>
                </a:cubicBezTo>
                <a:cubicBezTo>
                  <a:pt x="746" y="80"/>
                  <a:pt x="750" y="75"/>
                  <a:pt x="755" y="70"/>
                </a:cubicBezTo>
                <a:cubicBezTo>
                  <a:pt x="758" y="68"/>
                  <a:pt x="760" y="62"/>
                  <a:pt x="766" y="67"/>
                </a:cubicBezTo>
                <a:cubicBezTo>
                  <a:pt x="769" y="64"/>
                  <a:pt x="773" y="62"/>
                  <a:pt x="776" y="59"/>
                </a:cubicBezTo>
                <a:cubicBezTo>
                  <a:pt x="779" y="55"/>
                  <a:pt x="784" y="52"/>
                  <a:pt x="788" y="49"/>
                </a:cubicBezTo>
                <a:cubicBezTo>
                  <a:pt x="799" y="41"/>
                  <a:pt x="811" y="35"/>
                  <a:pt x="824" y="31"/>
                </a:cubicBezTo>
                <a:cubicBezTo>
                  <a:pt x="834" y="27"/>
                  <a:pt x="843" y="20"/>
                  <a:pt x="852" y="14"/>
                </a:cubicBezTo>
                <a:cubicBezTo>
                  <a:pt x="854" y="13"/>
                  <a:pt x="855" y="11"/>
                  <a:pt x="857" y="10"/>
                </a:cubicBezTo>
                <a:cubicBezTo>
                  <a:pt x="871" y="7"/>
                  <a:pt x="884" y="4"/>
                  <a:pt x="898" y="1"/>
                </a:cubicBezTo>
                <a:cubicBezTo>
                  <a:pt x="899" y="1"/>
                  <a:pt x="900" y="1"/>
                  <a:pt x="902" y="1"/>
                </a:cubicBezTo>
                <a:cubicBezTo>
                  <a:pt x="903" y="4"/>
                  <a:pt x="904" y="6"/>
                  <a:pt x="905" y="8"/>
                </a:cubicBezTo>
                <a:cubicBezTo>
                  <a:pt x="907" y="8"/>
                  <a:pt x="908" y="8"/>
                  <a:pt x="909" y="7"/>
                </a:cubicBezTo>
                <a:cubicBezTo>
                  <a:pt x="914" y="4"/>
                  <a:pt x="918" y="1"/>
                  <a:pt x="925" y="3"/>
                </a:cubicBezTo>
                <a:cubicBezTo>
                  <a:pt x="928" y="4"/>
                  <a:pt x="933" y="4"/>
                  <a:pt x="937" y="3"/>
                </a:cubicBezTo>
                <a:cubicBezTo>
                  <a:pt x="945" y="0"/>
                  <a:pt x="952" y="2"/>
                  <a:pt x="959" y="4"/>
                </a:cubicBezTo>
                <a:cubicBezTo>
                  <a:pt x="968" y="6"/>
                  <a:pt x="977" y="8"/>
                  <a:pt x="985" y="10"/>
                </a:cubicBezTo>
                <a:cubicBezTo>
                  <a:pt x="988" y="11"/>
                  <a:pt x="991" y="11"/>
                  <a:pt x="993" y="13"/>
                </a:cubicBezTo>
                <a:cubicBezTo>
                  <a:pt x="999" y="16"/>
                  <a:pt x="1005" y="19"/>
                  <a:pt x="1011" y="22"/>
                </a:cubicBezTo>
                <a:cubicBezTo>
                  <a:pt x="1012" y="23"/>
                  <a:pt x="1014" y="23"/>
                  <a:pt x="1014" y="24"/>
                </a:cubicBezTo>
                <a:cubicBezTo>
                  <a:pt x="1013" y="31"/>
                  <a:pt x="1019" y="29"/>
                  <a:pt x="1023" y="30"/>
                </a:cubicBezTo>
                <a:cubicBezTo>
                  <a:pt x="1025" y="31"/>
                  <a:pt x="1027" y="30"/>
                  <a:pt x="1028" y="31"/>
                </a:cubicBezTo>
                <a:cubicBezTo>
                  <a:pt x="1035" y="32"/>
                  <a:pt x="1036" y="33"/>
                  <a:pt x="1035" y="40"/>
                </a:cubicBezTo>
                <a:cubicBezTo>
                  <a:pt x="1040" y="45"/>
                  <a:pt x="1046" y="45"/>
                  <a:pt x="1052" y="46"/>
                </a:cubicBezTo>
                <a:cubicBezTo>
                  <a:pt x="1057" y="46"/>
                  <a:pt x="1062" y="50"/>
                  <a:pt x="1066" y="52"/>
                </a:cubicBezTo>
                <a:cubicBezTo>
                  <a:pt x="1068" y="53"/>
                  <a:pt x="1069" y="55"/>
                  <a:pt x="1071" y="55"/>
                </a:cubicBezTo>
                <a:cubicBezTo>
                  <a:pt x="1079" y="58"/>
                  <a:pt x="1087" y="61"/>
                  <a:pt x="1093" y="66"/>
                </a:cubicBezTo>
                <a:cubicBezTo>
                  <a:pt x="1095" y="68"/>
                  <a:pt x="1098" y="70"/>
                  <a:pt x="1100" y="71"/>
                </a:cubicBezTo>
                <a:cubicBezTo>
                  <a:pt x="1107" y="72"/>
                  <a:pt x="1112" y="77"/>
                  <a:pt x="1117" y="82"/>
                </a:cubicBezTo>
                <a:cubicBezTo>
                  <a:pt x="1118" y="83"/>
                  <a:pt x="1120" y="84"/>
                  <a:pt x="1119" y="85"/>
                </a:cubicBezTo>
                <a:cubicBezTo>
                  <a:pt x="1118" y="92"/>
                  <a:pt x="1124" y="93"/>
                  <a:pt x="1128" y="95"/>
                </a:cubicBezTo>
                <a:cubicBezTo>
                  <a:pt x="1135" y="98"/>
                  <a:pt x="1141" y="103"/>
                  <a:pt x="1145" y="110"/>
                </a:cubicBezTo>
                <a:cubicBezTo>
                  <a:pt x="1146" y="112"/>
                  <a:pt x="1148" y="114"/>
                  <a:pt x="1150" y="115"/>
                </a:cubicBezTo>
                <a:cubicBezTo>
                  <a:pt x="1155" y="117"/>
                  <a:pt x="1158" y="121"/>
                  <a:pt x="1160" y="125"/>
                </a:cubicBezTo>
                <a:cubicBezTo>
                  <a:pt x="1163" y="133"/>
                  <a:pt x="1169" y="139"/>
                  <a:pt x="1169" y="148"/>
                </a:cubicBezTo>
                <a:cubicBezTo>
                  <a:pt x="1170" y="149"/>
                  <a:pt x="1170" y="150"/>
                  <a:pt x="1171" y="151"/>
                </a:cubicBezTo>
                <a:cubicBezTo>
                  <a:pt x="1177" y="157"/>
                  <a:pt x="1179" y="165"/>
                  <a:pt x="1183" y="173"/>
                </a:cubicBezTo>
                <a:cubicBezTo>
                  <a:pt x="1186" y="181"/>
                  <a:pt x="1189" y="190"/>
                  <a:pt x="1193" y="199"/>
                </a:cubicBezTo>
                <a:cubicBezTo>
                  <a:pt x="1192" y="199"/>
                  <a:pt x="1191" y="200"/>
                  <a:pt x="1190" y="201"/>
                </a:cubicBezTo>
                <a:cubicBezTo>
                  <a:pt x="1191" y="202"/>
                  <a:pt x="1191" y="203"/>
                  <a:pt x="1191" y="203"/>
                </a:cubicBezTo>
                <a:cubicBezTo>
                  <a:pt x="1197" y="210"/>
                  <a:pt x="1199" y="218"/>
                  <a:pt x="1201" y="226"/>
                </a:cubicBezTo>
                <a:cubicBezTo>
                  <a:pt x="1203" y="238"/>
                  <a:pt x="1206" y="249"/>
                  <a:pt x="1209" y="260"/>
                </a:cubicBezTo>
                <a:cubicBezTo>
                  <a:pt x="1210" y="265"/>
                  <a:pt x="1211" y="270"/>
                  <a:pt x="1211" y="275"/>
                </a:cubicBezTo>
                <a:cubicBezTo>
                  <a:pt x="1212" y="290"/>
                  <a:pt x="1213" y="305"/>
                  <a:pt x="1212" y="319"/>
                </a:cubicBezTo>
                <a:cubicBezTo>
                  <a:pt x="1211" y="339"/>
                  <a:pt x="1212" y="359"/>
                  <a:pt x="1204" y="378"/>
                </a:cubicBezTo>
                <a:cubicBezTo>
                  <a:pt x="1203" y="381"/>
                  <a:pt x="1201" y="384"/>
                  <a:pt x="1200" y="387"/>
                </a:cubicBezTo>
                <a:cubicBezTo>
                  <a:pt x="1201" y="388"/>
                  <a:pt x="1201" y="389"/>
                  <a:pt x="1202" y="388"/>
                </a:cubicBezTo>
                <a:cubicBezTo>
                  <a:pt x="1216" y="387"/>
                  <a:pt x="1221" y="396"/>
                  <a:pt x="1222" y="408"/>
                </a:cubicBezTo>
                <a:cubicBezTo>
                  <a:pt x="1222" y="415"/>
                  <a:pt x="1221" y="423"/>
                  <a:pt x="1219" y="430"/>
                </a:cubicBezTo>
                <a:cubicBezTo>
                  <a:pt x="1217" y="439"/>
                  <a:pt x="1214" y="447"/>
                  <a:pt x="1212" y="455"/>
                </a:cubicBezTo>
                <a:cubicBezTo>
                  <a:pt x="1211" y="461"/>
                  <a:pt x="1210" y="466"/>
                  <a:pt x="1209" y="472"/>
                </a:cubicBezTo>
                <a:cubicBezTo>
                  <a:pt x="1209" y="480"/>
                  <a:pt x="1208" y="487"/>
                  <a:pt x="1204" y="493"/>
                </a:cubicBezTo>
                <a:cubicBezTo>
                  <a:pt x="1199" y="501"/>
                  <a:pt x="1196" y="509"/>
                  <a:pt x="1194" y="518"/>
                </a:cubicBezTo>
                <a:cubicBezTo>
                  <a:pt x="1191" y="528"/>
                  <a:pt x="1187" y="537"/>
                  <a:pt x="1182" y="546"/>
                </a:cubicBezTo>
                <a:cubicBezTo>
                  <a:pt x="1176" y="558"/>
                  <a:pt x="1165" y="564"/>
                  <a:pt x="1153" y="568"/>
                </a:cubicBezTo>
                <a:cubicBezTo>
                  <a:pt x="1151" y="569"/>
                  <a:pt x="1150" y="569"/>
                  <a:pt x="1147" y="569"/>
                </a:cubicBezTo>
                <a:cubicBezTo>
                  <a:pt x="1147" y="574"/>
                  <a:pt x="1146" y="579"/>
                  <a:pt x="1145" y="583"/>
                </a:cubicBezTo>
                <a:cubicBezTo>
                  <a:pt x="1143" y="604"/>
                  <a:pt x="1140" y="624"/>
                  <a:pt x="1138" y="645"/>
                </a:cubicBezTo>
                <a:cubicBezTo>
                  <a:pt x="1138" y="648"/>
                  <a:pt x="1138" y="651"/>
                  <a:pt x="1137" y="654"/>
                </a:cubicBezTo>
                <a:cubicBezTo>
                  <a:pt x="1136" y="676"/>
                  <a:pt x="1135" y="698"/>
                  <a:pt x="1133" y="720"/>
                </a:cubicBezTo>
                <a:cubicBezTo>
                  <a:pt x="1132" y="731"/>
                  <a:pt x="1135" y="745"/>
                  <a:pt x="1140" y="756"/>
                </a:cubicBezTo>
                <a:cubicBezTo>
                  <a:pt x="1146" y="757"/>
                  <a:pt x="1152" y="758"/>
                  <a:pt x="1157" y="758"/>
                </a:cubicBezTo>
                <a:cubicBezTo>
                  <a:pt x="1167" y="759"/>
                  <a:pt x="1174" y="764"/>
                  <a:pt x="1180" y="771"/>
                </a:cubicBezTo>
                <a:cubicBezTo>
                  <a:pt x="1198" y="791"/>
                  <a:pt x="1215" y="811"/>
                  <a:pt x="1233" y="831"/>
                </a:cubicBezTo>
                <a:cubicBezTo>
                  <a:pt x="1243" y="842"/>
                  <a:pt x="1254" y="852"/>
                  <a:pt x="1267" y="860"/>
                </a:cubicBezTo>
                <a:cubicBezTo>
                  <a:pt x="1268" y="861"/>
                  <a:pt x="1270" y="862"/>
                  <a:pt x="1271" y="863"/>
                </a:cubicBezTo>
                <a:cubicBezTo>
                  <a:pt x="1272" y="868"/>
                  <a:pt x="1276" y="869"/>
                  <a:pt x="1281" y="870"/>
                </a:cubicBezTo>
                <a:cubicBezTo>
                  <a:pt x="1315" y="879"/>
                  <a:pt x="1346" y="894"/>
                  <a:pt x="1376" y="911"/>
                </a:cubicBezTo>
                <a:cubicBezTo>
                  <a:pt x="1378" y="912"/>
                  <a:pt x="1379" y="913"/>
                  <a:pt x="1381" y="915"/>
                </a:cubicBezTo>
                <a:cubicBezTo>
                  <a:pt x="1393" y="927"/>
                  <a:pt x="1408" y="935"/>
                  <a:pt x="1424" y="942"/>
                </a:cubicBezTo>
                <a:cubicBezTo>
                  <a:pt x="1430" y="945"/>
                  <a:pt x="1437" y="948"/>
                  <a:pt x="1443" y="951"/>
                </a:cubicBezTo>
                <a:cubicBezTo>
                  <a:pt x="1446" y="952"/>
                  <a:pt x="1449" y="953"/>
                  <a:pt x="1451" y="955"/>
                </a:cubicBezTo>
                <a:cubicBezTo>
                  <a:pt x="1462" y="965"/>
                  <a:pt x="1475" y="970"/>
                  <a:pt x="1489" y="975"/>
                </a:cubicBezTo>
                <a:cubicBezTo>
                  <a:pt x="1503" y="980"/>
                  <a:pt x="1516" y="987"/>
                  <a:pt x="1528" y="995"/>
                </a:cubicBezTo>
                <a:cubicBezTo>
                  <a:pt x="1536" y="1000"/>
                  <a:pt x="1543" y="1004"/>
                  <a:pt x="1551" y="1007"/>
                </a:cubicBezTo>
                <a:cubicBezTo>
                  <a:pt x="1567" y="1014"/>
                  <a:pt x="1580" y="1025"/>
                  <a:pt x="1592" y="1038"/>
                </a:cubicBezTo>
                <a:cubicBezTo>
                  <a:pt x="1607" y="1055"/>
                  <a:pt x="1616" y="1076"/>
                  <a:pt x="1625" y="1096"/>
                </a:cubicBezTo>
                <a:cubicBezTo>
                  <a:pt x="1629" y="1106"/>
                  <a:pt x="1631" y="1117"/>
                  <a:pt x="1632" y="1128"/>
                </a:cubicBezTo>
                <a:cubicBezTo>
                  <a:pt x="1633" y="1141"/>
                  <a:pt x="1635" y="1155"/>
                  <a:pt x="1635" y="1169"/>
                </a:cubicBezTo>
                <a:cubicBezTo>
                  <a:pt x="1634" y="1212"/>
                  <a:pt x="1633" y="1255"/>
                  <a:pt x="1630" y="1298"/>
                </a:cubicBezTo>
                <a:cubicBezTo>
                  <a:pt x="1628" y="1328"/>
                  <a:pt x="1626" y="1358"/>
                  <a:pt x="1618" y="1387"/>
                </a:cubicBezTo>
                <a:cubicBezTo>
                  <a:pt x="1614" y="1405"/>
                  <a:pt x="1612" y="1423"/>
                  <a:pt x="1610" y="1441"/>
                </a:cubicBezTo>
                <a:cubicBezTo>
                  <a:pt x="1607" y="1463"/>
                  <a:pt x="1603" y="1486"/>
                  <a:pt x="1598" y="1508"/>
                </a:cubicBezTo>
                <a:cubicBezTo>
                  <a:pt x="1596" y="1520"/>
                  <a:pt x="1595" y="1532"/>
                  <a:pt x="1595" y="1544"/>
                </a:cubicBezTo>
                <a:cubicBezTo>
                  <a:pt x="1595" y="1562"/>
                  <a:pt x="1590" y="1579"/>
                  <a:pt x="1586" y="1596"/>
                </a:cubicBezTo>
                <a:cubicBezTo>
                  <a:pt x="1579" y="1628"/>
                  <a:pt x="1572" y="1660"/>
                  <a:pt x="1564" y="1692"/>
                </a:cubicBezTo>
                <a:cubicBezTo>
                  <a:pt x="1558" y="1716"/>
                  <a:pt x="1552" y="1739"/>
                  <a:pt x="1544" y="1763"/>
                </a:cubicBezTo>
                <a:cubicBezTo>
                  <a:pt x="1526" y="1815"/>
                  <a:pt x="1508" y="1866"/>
                  <a:pt x="1490" y="1918"/>
                </a:cubicBezTo>
                <a:cubicBezTo>
                  <a:pt x="1488" y="1922"/>
                  <a:pt x="1486" y="1925"/>
                  <a:pt x="1485" y="1929"/>
                </a:cubicBezTo>
                <a:cubicBezTo>
                  <a:pt x="1469" y="1959"/>
                  <a:pt x="1453" y="1989"/>
                  <a:pt x="1437" y="2020"/>
                </a:cubicBezTo>
                <a:cubicBezTo>
                  <a:pt x="1434" y="2026"/>
                  <a:pt x="1433" y="2032"/>
                  <a:pt x="1433" y="2039"/>
                </a:cubicBezTo>
                <a:cubicBezTo>
                  <a:pt x="1436" y="2074"/>
                  <a:pt x="1441" y="2109"/>
                  <a:pt x="1447" y="2144"/>
                </a:cubicBezTo>
                <a:cubicBezTo>
                  <a:pt x="1450" y="2165"/>
                  <a:pt x="1454" y="2186"/>
                  <a:pt x="1459" y="2207"/>
                </a:cubicBezTo>
                <a:cubicBezTo>
                  <a:pt x="1462" y="2218"/>
                  <a:pt x="1466" y="2229"/>
                  <a:pt x="1471" y="2240"/>
                </a:cubicBezTo>
                <a:cubicBezTo>
                  <a:pt x="1478" y="2256"/>
                  <a:pt x="1482" y="2272"/>
                  <a:pt x="1487" y="2288"/>
                </a:cubicBezTo>
                <a:cubicBezTo>
                  <a:pt x="1490" y="2302"/>
                  <a:pt x="1493" y="2316"/>
                  <a:pt x="1496" y="2330"/>
                </a:cubicBezTo>
                <a:cubicBezTo>
                  <a:pt x="1498" y="2338"/>
                  <a:pt x="1500" y="2345"/>
                  <a:pt x="1501" y="2353"/>
                </a:cubicBezTo>
                <a:cubicBezTo>
                  <a:pt x="1502" y="2362"/>
                  <a:pt x="1499" y="2367"/>
                  <a:pt x="1490" y="2371"/>
                </a:cubicBezTo>
                <a:cubicBezTo>
                  <a:pt x="1487" y="2372"/>
                  <a:pt x="1485" y="2373"/>
                  <a:pt x="1481" y="2374"/>
                </a:cubicBezTo>
                <a:cubicBezTo>
                  <a:pt x="1485" y="2439"/>
                  <a:pt x="1492" y="2504"/>
                  <a:pt x="1500" y="2570"/>
                </a:cubicBezTo>
                <a:cubicBezTo>
                  <a:pt x="1121" y="2570"/>
                  <a:pt x="744" y="2570"/>
                  <a:pt x="365" y="25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 spc="3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pc="600" dirty="0"/>
              <a:t>Why are opioids addictive?</a:t>
            </a:r>
            <a:endParaRPr lang="en-US" spc="600" dirty="0">
              <a:solidFill>
                <a:schemeClr val="accent2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593725" y="2122671"/>
            <a:ext cx="2111375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Opioids trigger the release of endorphins, the brain's feel-good neurotransmitters.</a:t>
            </a:r>
          </a:p>
          <a:p>
            <a:pPr algn="l"/>
            <a:endParaRPr lang="en-US" sz="1000" cap="all" spc="300" dirty="0">
              <a:solidFill>
                <a:schemeClr val="accent1"/>
              </a:solidFill>
              <a:latin typeface="Myriad Pro Cond" panose="020B0506030403020204" pitchFamily="34" charset="0"/>
            </a:endParaRPr>
          </a:p>
        </p:txBody>
      </p:sp>
      <p:sp>
        <p:nvSpPr>
          <p:cNvPr id="44" name="Title 2"/>
          <p:cNvSpPr txBox="1">
            <a:spLocks/>
          </p:cNvSpPr>
          <p:nvPr/>
        </p:nvSpPr>
        <p:spPr>
          <a:xfrm>
            <a:off x="3716936" y="2126860"/>
            <a:ext cx="2793279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When an opioid dose wears off, there is a desire to have those good feelings back, as soon as possible. </a:t>
            </a:r>
          </a:p>
          <a:p>
            <a:pPr algn="l"/>
            <a:endParaRPr lang="en-US" sz="1000" cap="all" spc="300" dirty="0">
              <a:solidFill>
                <a:schemeClr val="accent1"/>
              </a:solidFill>
              <a:latin typeface="Myriad Pro Cond" panose="020B0506030403020204" pitchFamily="34" charset="0"/>
            </a:endParaRPr>
          </a:p>
        </p:txBody>
      </p:sp>
      <p:sp>
        <p:nvSpPr>
          <p:cNvPr id="48" name="Title 2"/>
          <p:cNvSpPr txBox="1">
            <a:spLocks/>
          </p:cNvSpPr>
          <p:nvPr/>
        </p:nvSpPr>
        <p:spPr>
          <a:xfrm>
            <a:off x="593724" y="3727058"/>
            <a:ext cx="2907567" cy="107721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Endorphins muffle the perception of pain and boost feelings of pleasure, creating a temporary but powerful sense of well-being. </a:t>
            </a:r>
          </a:p>
          <a:p>
            <a:pPr algn="l"/>
            <a:endParaRPr lang="en-US" sz="1000" cap="all" spc="300" dirty="0">
              <a:solidFill>
                <a:schemeClr val="accent1"/>
              </a:solidFill>
              <a:latin typeface="Myriad Pro Cond" panose="020B0506030403020204" pitchFamily="34" charset="0"/>
            </a:endParaRPr>
          </a:p>
        </p:txBody>
      </p:sp>
      <p:sp>
        <p:nvSpPr>
          <p:cNvPr id="52" name="Title 2"/>
          <p:cNvSpPr txBox="1">
            <a:spLocks/>
          </p:cNvSpPr>
          <p:nvPr/>
        </p:nvSpPr>
        <p:spPr>
          <a:xfrm>
            <a:off x="3716936" y="3727058"/>
            <a:ext cx="2375692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000" cap="all" spc="300" dirty="0">
                <a:solidFill>
                  <a:schemeClr val="accent2">
                    <a:lumMod val="50000"/>
                  </a:schemeClr>
                </a:solidFill>
                <a:latin typeface="Myriad Pro Cond" panose="020B0506030403020204" pitchFamily="34" charset="0"/>
              </a:rPr>
              <a:t>This is the first milestone on the path toward potential addiction.</a:t>
            </a:r>
          </a:p>
          <a:p>
            <a:pPr algn="l"/>
            <a:endParaRPr lang="en-US" sz="1000" cap="all" spc="300" dirty="0">
              <a:solidFill>
                <a:schemeClr val="accent1"/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674BA65-E7E3-5B44-9182-A0EA9E72AB2F}"/>
              </a:ext>
            </a:extLst>
          </p:cNvPr>
          <p:cNvGrpSpPr/>
          <p:nvPr/>
        </p:nvGrpSpPr>
        <p:grpSpPr>
          <a:xfrm>
            <a:off x="601159" y="1543050"/>
            <a:ext cx="453094" cy="453094"/>
            <a:chOff x="601159" y="1543050"/>
            <a:chExt cx="453094" cy="45309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E6E78EA-0A78-4547-BF26-3CB72429E44B}"/>
                </a:ext>
              </a:extLst>
            </p:cNvPr>
            <p:cNvSpPr/>
            <p:nvPr/>
          </p:nvSpPr>
          <p:spPr>
            <a:xfrm>
              <a:off x="601159" y="1543050"/>
              <a:ext cx="453094" cy="453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C7F385-E190-884F-B1A1-62968DD1C8C8}"/>
                </a:ext>
              </a:extLst>
            </p:cNvPr>
            <p:cNvSpPr txBox="1"/>
            <p:nvPr/>
          </p:nvSpPr>
          <p:spPr>
            <a:xfrm>
              <a:off x="647930" y="1661875"/>
              <a:ext cx="35955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spc="300" dirty="0">
                  <a:solidFill>
                    <a:schemeClr val="bg1"/>
                  </a:solidFill>
                  <a:latin typeface="Myriad Pro Cond" panose="020B0506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B9A92F-237F-6F45-99AB-C1163A9B8275}"/>
              </a:ext>
            </a:extLst>
          </p:cNvPr>
          <p:cNvGrpSpPr/>
          <p:nvPr/>
        </p:nvGrpSpPr>
        <p:grpSpPr>
          <a:xfrm>
            <a:off x="599019" y="3159714"/>
            <a:ext cx="453094" cy="453094"/>
            <a:chOff x="601159" y="2306419"/>
            <a:chExt cx="453094" cy="45309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52EF688-5398-4C43-952A-D0AFF670B80A}"/>
                </a:ext>
              </a:extLst>
            </p:cNvPr>
            <p:cNvSpPr/>
            <p:nvPr/>
          </p:nvSpPr>
          <p:spPr>
            <a:xfrm>
              <a:off x="601159" y="2306419"/>
              <a:ext cx="453094" cy="453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DC91AA-9EA1-B042-ADD7-8E34C7B63D27}"/>
                </a:ext>
              </a:extLst>
            </p:cNvPr>
            <p:cNvSpPr txBox="1"/>
            <p:nvPr/>
          </p:nvSpPr>
          <p:spPr>
            <a:xfrm>
              <a:off x="647930" y="2425244"/>
              <a:ext cx="35955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spc="300" dirty="0">
                  <a:solidFill>
                    <a:schemeClr val="bg1"/>
                  </a:solidFill>
                  <a:latin typeface="Myriad Pro Cond" panose="020B0506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0927AE-CC6E-B140-921B-E58288EED397}"/>
              </a:ext>
            </a:extLst>
          </p:cNvPr>
          <p:cNvGrpSpPr/>
          <p:nvPr/>
        </p:nvGrpSpPr>
        <p:grpSpPr>
          <a:xfrm>
            <a:off x="3732252" y="1543053"/>
            <a:ext cx="453094" cy="453094"/>
            <a:chOff x="601159" y="3069788"/>
            <a:chExt cx="453094" cy="45309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7838267-2628-8849-93EC-19CA06D5B066}"/>
                </a:ext>
              </a:extLst>
            </p:cNvPr>
            <p:cNvSpPr/>
            <p:nvPr/>
          </p:nvSpPr>
          <p:spPr>
            <a:xfrm>
              <a:off x="601159" y="3069788"/>
              <a:ext cx="453094" cy="453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8472F6-A3C7-0449-9395-4A4D0C88CE08}"/>
                </a:ext>
              </a:extLst>
            </p:cNvPr>
            <p:cNvSpPr txBox="1"/>
            <p:nvPr/>
          </p:nvSpPr>
          <p:spPr>
            <a:xfrm>
              <a:off x="647930" y="3188613"/>
              <a:ext cx="35955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spc="300" dirty="0">
                  <a:solidFill>
                    <a:schemeClr val="bg1"/>
                  </a:solidFill>
                  <a:latin typeface="Myriad Pro Cond" panose="020B0506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CE0726-3A9B-6243-8243-E2F65BF70DD1}"/>
              </a:ext>
            </a:extLst>
          </p:cNvPr>
          <p:cNvGrpSpPr/>
          <p:nvPr/>
        </p:nvGrpSpPr>
        <p:grpSpPr>
          <a:xfrm>
            <a:off x="3732252" y="3159714"/>
            <a:ext cx="453094" cy="453094"/>
            <a:chOff x="601159" y="3833156"/>
            <a:chExt cx="453094" cy="45309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9103F6F-63D4-1547-89AA-82FABAE10BF3}"/>
                </a:ext>
              </a:extLst>
            </p:cNvPr>
            <p:cNvSpPr/>
            <p:nvPr/>
          </p:nvSpPr>
          <p:spPr>
            <a:xfrm>
              <a:off x="601159" y="3833156"/>
              <a:ext cx="453094" cy="453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 spc="3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05E7F0-600C-7C46-B17C-89E5375E62DF}"/>
                </a:ext>
              </a:extLst>
            </p:cNvPr>
            <p:cNvSpPr txBox="1"/>
            <p:nvPr/>
          </p:nvSpPr>
          <p:spPr>
            <a:xfrm>
              <a:off x="647930" y="3951981"/>
              <a:ext cx="35955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spc="300" dirty="0">
                  <a:solidFill>
                    <a:schemeClr val="bg1"/>
                  </a:solidFill>
                  <a:latin typeface="Myriad Pro Cond" panose="020B0506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1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Who">
      <a:dk1>
        <a:sysClr val="windowText" lastClr="000000"/>
      </a:dk1>
      <a:lt1>
        <a:sysClr val="window" lastClr="FFFFFF"/>
      </a:lt1>
      <a:dk2>
        <a:srgbClr val="000000"/>
      </a:dk2>
      <a:lt2>
        <a:srgbClr val="CFD0D1"/>
      </a:lt2>
      <a:accent1>
        <a:srgbClr val="576163"/>
      </a:accent1>
      <a:accent2>
        <a:srgbClr val="33B8DC"/>
      </a:accent2>
      <a:accent3>
        <a:srgbClr val="787D7F"/>
      </a:accent3>
      <a:accent4>
        <a:srgbClr val="7E8384"/>
      </a:accent4>
      <a:accent5>
        <a:srgbClr val="ACAEAF"/>
      </a:accent5>
      <a:accent6>
        <a:srgbClr val="DCE1E6"/>
      </a:accent6>
      <a:hlink>
        <a:srgbClr val="138EAF"/>
      </a:hlink>
      <a:folHlink>
        <a:srgbClr val="BA2AB3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E38E000563442BEB6AD4CB5139E5C" ma:contentTypeVersion="7" ma:contentTypeDescription="Create a new document." ma:contentTypeScope="" ma:versionID="baac8f58f9d7317537e5b47d08dfdd75">
  <xsd:schema xmlns:xsd="http://www.w3.org/2001/XMLSchema" xmlns:xs="http://www.w3.org/2001/XMLSchema" xmlns:p="http://schemas.microsoft.com/office/2006/metadata/properties" xmlns:ns2="d85a875c-4930-43f5-a4ee-40dead4fbd20" targetNamespace="http://schemas.microsoft.com/office/2006/metadata/properties" ma:root="true" ma:fieldsID="5788ccdfc5fbbfbc907ea832ef9365c7" ns2:_="">
    <xsd:import namespace="d85a875c-4930-43f5-a4ee-40dead4fbd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a875c-4930-43f5-a4ee-40dead4fbd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BDD43C-B9ED-4F88-87F8-161D5279D2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761A13-1823-4521-8572-7925831F9024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85a875c-4930-43f5-a4ee-40dead4fbd2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00F181A-9EF4-4AEA-BAD0-753DCCC911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5a875c-4930-43f5-a4ee-40dead4fbd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24373</TotalTime>
  <Words>1820</Words>
  <Application>Microsoft Macintosh PowerPoint</Application>
  <PresentationFormat>On-screen Show (16:9)</PresentationFormat>
  <Paragraphs>167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Myriad Pro Cond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Surgery has been a long-ignored gateway to persistent opioid use, dependence and addiction</vt:lpstr>
      <vt:lpstr>Fact: Opioid dependence is the most common complication of surgery in adolescents and adults</vt:lpstr>
      <vt:lpstr>Surgery as a Gateway to long term opioid mis-use; Defining the Problem: </vt:lpstr>
      <vt:lpstr>Introduction: Surgery as a gateway to persistent opioid use;       Defining the  problem          Module Overview</vt:lpstr>
      <vt:lpstr>PowerPoint Presentation</vt:lpstr>
      <vt:lpstr>Risk Factors</vt:lpstr>
      <vt:lpstr>Women</vt:lpstr>
      <vt:lpstr>Millennials</vt:lpstr>
      <vt:lpstr>PowerPoint Presentation</vt:lpstr>
      <vt:lpstr>Teenager and Young Adults are Particularly Vulnerable to Substance Abuse Disorders</vt:lpstr>
      <vt:lpstr>PowerPoint Presentation</vt:lpstr>
      <vt:lpstr>Opioids to Treat Postsurgical Pain are Overprescribed </vt:lpstr>
      <vt:lpstr>Patients across 7 surgical procedures were each prescribed 82 opioid pills (average) for postsurgical pain in 2017  (slight drop from 85 pills in 2016) </vt:lpstr>
      <vt:lpstr>The length of time prescribed opioids are used is critical. </vt:lpstr>
      <vt:lpstr>Lack of Prescribing guidelines</vt:lpstr>
      <vt:lpstr>Unused Opioids Threaten Families and Communities</vt:lpstr>
      <vt:lpstr>PowerPoint Presentation</vt:lpstr>
      <vt:lpstr>Myth: Limiting access to prescription opioids leads to use of street drugs</vt:lpstr>
      <vt:lpstr>But isn’t something  being done?</vt:lpstr>
      <vt:lpstr>Potential Solutions</vt:lpstr>
      <vt:lpstr>Multidisciplinary Pain Management Planning</vt:lpstr>
      <vt:lpstr>Reduce or eliminate the need for opioids to treat pain during &amp; after surgery</vt:lpstr>
      <vt:lpstr>Evidence –based Prescribing</vt:lpstr>
      <vt:lpstr>Responsible Transition for Care of Postoperative Patients Using Opioids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Riega</dc:creator>
  <cp:lastModifiedBy>Sam Riega</cp:lastModifiedBy>
  <cp:revision>33</cp:revision>
  <dcterms:created xsi:type="dcterms:W3CDTF">2020-12-04T19:21:11Z</dcterms:created>
  <dcterms:modified xsi:type="dcterms:W3CDTF">2021-01-08T18:19:14Z</dcterms:modified>
</cp:coreProperties>
</file>