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322" r:id="rId5"/>
    <p:sldId id="357" r:id="rId6"/>
    <p:sldId id="355" r:id="rId7"/>
    <p:sldId id="301" r:id="rId8"/>
    <p:sldId id="302" r:id="rId9"/>
    <p:sldId id="358" r:id="rId10"/>
    <p:sldId id="360" r:id="rId11"/>
    <p:sldId id="299" r:id="rId12"/>
    <p:sldId id="30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36"/>
    <p:restoredTop sz="94682"/>
  </p:normalViewPr>
  <p:slideViewPr>
    <p:cSldViewPr snapToGrid="0" snapToObjects="1">
      <p:cViewPr varScale="1">
        <p:scale>
          <a:sx n="131" d="100"/>
          <a:sy n="131" d="100"/>
        </p:scale>
        <p:origin x="1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5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9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55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4 - Black Background w/ Gol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949817"/>
            <a:ext cx="8001000" cy="815608"/>
          </a:xfrm>
          <a:prstGeom prst="rect">
            <a:avLst/>
          </a:prstGeom>
        </p:spPr>
        <p:txBody>
          <a:bodyPr lIns="0" bIns="91440" anchor="b" anchorCtr="0">
            <a:spAutoFit/>
          </a:bodyPr>
          <a:lstStyle>
            <a:lvl1pPr algn="l"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defRPr>
            </a:lvl1pPr>
          </a:lstStyle>
          <a:p>
            <a:r>
              <a:rPr lang="en-US" dirty="0"/>
              <a:t>presentation title (lowercase)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790372"/>
            <a:ext cx="8001000" cy="584775"/>
          </a:xfrm>
        </p:spPr>
        <p:txBody>
          <a:bodyPr wrap="square" lIns="0" tIns="0" bIns="91440">
            <a:spAutoFit/>
          </a:bodyPr>
          <a:lstStyle>
            <a:lvl1pPr marL="0" indent="0" algn="l">
              <a:buNone/>
              <a:defRPr b="1">
                <a:solidFill>
                  <a:schemeClr val="bg2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style</a:t>
            </a:r>
          </a:p>
        </p:txBody>
      </p:sp>
      <p:sp>
        <p:nvSpPr>
          <p:cNvPr id="12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3399972"/>
            <a:ext cx="8001000" cy="400110"/>
          </a:xfrm>
        </p:spPr>
        <p:txBody>
          <a:bodyPr wrap="square" lIns="0">
            <a:spAutoFit/>
          </a:bodyPr>
          <a:lstStyle>
            <a:lvl1pPr>
              <a:buNone/>
              <a:defRPr sz="2000" b="0" cap="all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Alternate subtitle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166" y="5766817"/>
            <a:ext cx="3337756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755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1 (Title &amp; Content) - M &amp; G Header w/ Black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164" y="0"/>
            <a:ext cx="1069598" cy="906651"/>
          </a:xfrm>
          <a:prstGeom prst="rect">
            <a:avLst/>
          </a:prstGeom>
        </p:spPr>
      </p:pic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182880" tIns="0" rIns="457200" bIns="0" rtlCol="0" anchor="ctr" anchorCtr="0">
            <a:norm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style (lowercase)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525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028700"/>
            <a:ext cx="9144001" cy="4571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914400"/>
            <a:ext cx="9144000" cy="128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901700" dist="38100" dir="5400000" sx="12000" sy="12000" algn="ctr" rotWithShape="0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398" y="6099048"/>
            <a:ext cx="3337560" cy="44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749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1 (Two Content) - M &amp; G Header w/ Black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164" y="0"/>
            <a:ext cx="1069598" cy="906651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1028700"/>
            <a:ext cx="9144001" cy="4571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914400"/>
            <a:ext cx="9144000" cy="128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901700" dist="38100" dir="5400000" sx="12000" sy="12000" algn="ctr" rotWithShape="0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182880" tIns="0" rIns="457200" bIns="0" rtlCol="0" anchor="ctr" anchorCtr="0">
            <a:norm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style (lowercase)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398" y="6099048"/>
            <a:ext cx="3337560" cy="44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683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9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0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2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8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3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6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56BE8-19DA-3343-89EC-13D885B7C2E9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DFE01-C5F0-2A40-A206-D2FD5B36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9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9FBF02-3723-2A4D-859B-87D0B0C87724}"/>
              </a:ext>
            </a:extLst>
          </p:cNvPr>
          <p:cNvSpPr/>
          <p:nvPr/>
        </p:nvSpPr>
        <p:spPr>
          <a:xfrm>
            <a:off x="0" y="2340429"/>
            <a:ext cx="9144000" cy="82731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DE6BDD-757E-9640-85A9-FB64CB989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885" y="2455296"/>
            <a:ext cx="7772400" cy="59758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FFC000"/>
                </a:solidFill>
              </a:rPr>
              <a:t>Behavioral Health Integration ECHO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2E4172-52C7-E842-AF99-FBC11EDCF442}"/>
              </a:ext>
            </a:extLst>
          </p:cNvPr>
          <p:cNvSpPr/>
          <p:nvPr/>
        </p:nvSpPr>
        <p:spPr>
          <a:xfrm>
            <a:off x="598714" y="2013857"/>
            <a:ext cx="2481943" cy="31568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Arizona State University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05BAFC-3024-F74D-867F-9E7D1D9569FC}"/>
              </a:ext>
            </a:extLst>
          </p:cNvPr>
          <p:cNvSpPr/>
          <p:nvPr/>
        </p:nvSpPr>
        <p:spPr>
          <a:xfrm>
            <a:off x="6411686" y="3178629"/>
            <a:ext cx="2177144" cy="31568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addressing COVID-19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A5C998-86B0-0840-AF4A-9019A207DE98}"/>
              </a:ext>
            </a:extLst>
          </p:cNvPr>
          <p:cNvSpPr/>
          <p:nvPr/>
        </p:nvSpPr>
        <p:spPr>
          <a:xfrm>
            <a:off x="391885" y="3432817"/>
            <a:ext cx="26887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Adrienne White, MS</a:t>
            </a:r>
          </a:p>
          <a:p>
            <a:r>
              <a:rPr lang="en-US" sz="1400" dirty="0"/>
              <a:t>Director, ASU ECHO</a:t>
            </a:r>
          </a:p>
          <a:p>
            <a:r>
              <a:rPr lang="en-US" sz="1400" i="1" dirty="0" err="1"/>
              <a:t>Adrienne.R.White@asu.edu</a:t>
            </a:r>
            <a:endParaRPr lang="en-US" sz="1400" i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7C0885-B9B1-1249-AC37-2E79718536FC}"/>
              </a:ext>
            </a:extLst>
          </p:cNvPr>
          <p:cNvSpPr/>
          <p:nvPr/>
        </p:nvSpPr>
        <p:spPr>
          <a:xfrm>
            <a:off x="391885" y="4452879"/>
            <a:ext cx="3537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Lesley Manson, </a:t>
            </a:r>
            <a:r>
              <a:rPr lang="en-US" b="1" dirty="0" err="1"/>
              <a:t>Pys.D</a:t>
            </a:r>
            <a:endParaRPr lang="en-US" b="1" dirty="0"/>
          </a:p>
          <a:p>
            <a:r>
              <a:rPr lang="en-US" sz="1400" dirty="0"/>
              <a:t>Content Expert, BHI ECHO</a:t>
            </a:r>
          </a:p>
          <a:p>
            <a:r>
              <a:rPr lang="en-US" sz="1400" i="1" dirty="0" err="1"/>
              <a:t>Lesley.Manson@asu.edu</a:t>
            </a:r>
            <a:endParaRPr lang="en-US" sz="1400" i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293044-958C-A448-B861-6FA13E4CC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43" y="172643"/>
            <a:ext cx="3136900" cy="882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3A81578-186E-5A42-A0DF-B2F7D98E6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6451" y="227979"/>
            <a:ext cx="1535667" cy="82731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22FAE7D-3315-8445-A916-5E8DDC58C764}"/>
              </a:ext>
            </a:extLst>
          </p:cNvPr>
          <p:cNvSpPr/>
          <p:nvPr/>
        </p:nvSpPr>
        <p:spPr>
          <a:xfrm>
            <a:off x="391885" y="5472941"/>
            <a:ext cx="3537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Cathy Hudgins, PhD, LPC, LMFT</a:t>
            </a:r>
          </a:p>
          <a:p>
            <a:r>
              <a:rPr lang="en-US" sz="1400" dirty="0"/>
              <a:t>Content Expert, BHI ECHO</a:t>
            </a:r>
          </a:p>
          <a:p>
            <a:r>
              <a:rPr lang="en-US" sz="1400" dirty="0" err="1"/>
              <a:t>Cathy.Hudgins@outlook.com</a:t>
            </a:r>
            <a:endParaRPr lang="en-US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2871B3-66E2-AD45-AC19-AFCB5D0FB7BE}"/>
              </a:ext>
            </a:extLst>
          </p:cNvPr>
          <p:cNvSpPr txBox="1"/>
          <p:nvPr/>
        </p:nvSpPr>
        <p:spPr>
          <a:xfrm>
            <a:off x="7083290" y="6119272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April 8</a:t>
            </a:r>
            <a:r>
              <a:rPr lang="en-US" i="1" baseline="30000" dirty="0">
                <a:latin typeface="+mj-lt"/>
              </a:rPr>
              <a:t>th</a:t>
            </a:r>
            <a:r>
              <a:rPr lang="en-US" i="1" dirty="0">
                <a:latin typeface="+mj-lt"/>
              </a:rPr>
              <a:t>, 2020</a:t>
            </a:r>
          </a:p>
        </p:txBody>
      </p:sp>
    </p:spTree>
    <p:extLst>
      <p:ext uri="{BB962C8B-B14F-4D97-AF65-F5344CB8AC3E}">
        <p14:creationId xmlns:p14="http://schemas.microsoft.com/office/powerpoint/2010/main" val="1074982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E476B-6D50-864B-970F-651B5A525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582"/>
            <a:ext cx="78867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BEFBD0-E058-7E43-AEFD-AC80BE884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558" y="5985920"/>
            <a:ext cx="1162441" cy="6262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CFD665-1B0C-AA43-BBF1-797CD859C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84" y="5915615"/>
            <a:ext cx="2475509" cy="6965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CC774A8-08DA-6048-9697-1BE425A4E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99" y="228772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b="1" dirty="0">
                <a:solidFill>
                  <a:srgbClr val="FFB310"/>
                </a:solidFill>
              </a:rPr>
              <a:t>telehealth</a:t>
            </a:r>
            <a:br>
              <a:rPr lang="en-US" altLang="en-US" b="1" dirty="0">
                <a:solidFill>
                  <a:srgbClr val="FFB310"/>
                </a:solidFill>
              </a:rPr>
            </a:br>
            <a:r>
              <a:rPr lang="en-US" altLang="en-US" b="1" dirty="0">
                <a:solidFill>
                  <a:srgbClr val="FFB310"/>
                </a:solidFill>
              </a:rPr>
              <a:t> 	lessons learned?</a:t>
            </a:r>
            <a:br>
              <a:rPr lang="en-US" altLang="en-US" b="1" dirty="0">
                <a:solidFill>
                  <a:srgbClr val="FFB310"/>
                </a:solidFill>
              </a:rPr>
            </a:br>
            <a:br>
              <a:rPr lang="en-US" altLang="en-US" b="1" dirty="0">
                <a:solidFill>
                  <a:srgbClr val="FFB310"/>
                </a:solidFill>
              </a:rPr>
            </a:br>
            <a:br>
              <a:rPr lang="en-US" altLang="en-US" b="1" dirty="0">
                <a:solidFill>
                  <a:srgbClr val="FFB310"/>
                </a:solidFill>
              </a:rPr>
            </a:br>
            <a:br>
              <a:rPr lang="en-US" altLang="en-US" b="1" dirty="0">
                <a:solidFill>
                  <a:srgbClr val="FFB310"/>
                </a:solidFill>
              </a:rPr>
            </a:br>
            <a:br>
              <a:rPr lang="en-US" altLang="en-US" b="1" dirty="0">
                <a:solidFill>
                  <a:srgbClr val="FFB310"/>
                </a:solidFill>
              </a:rPr>
            </a:br>
            <a:br>
              <a:rPr lang="en-US" altLang="en-US" b="1" dirty="0">
                <a:solidFill>
                  <a:srgbClr val="FFB310"/>
                </a:solidFill>
              </a:rPr>
            </a:br>
            <a:br>
              <a:rPr lang="en-US" altLang="en-US" b="1" dirty="0">
                <a:solidFill>
                  <a:srgbClr val="FFB310"/>
                </a:solidFill>
              </a:rPr>
            </a:br>
            <a:r>
              <a:rPr lang="en-US" altLang="en-US" b="1" dirty="0">
                <a:solidFill>
                  <a:srgbClr val="FFB31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6337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E476B-6D50-864B-970F-651B5A525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582"/>
            <a:ext cx="78867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BEFBD0-E058-7E43-AEFD-AC80BE884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558" y="5985920"/>
            <a:ext cx="1162441" cy="6262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CFD665-1B0C-AA43-BBF1-797CD859C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84" y="5915615"/>
            <a:ext cx="2475509" cy="6965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CC774A8-08DA-6048-9697-1BE425A4E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158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b="1" dirty="0">
                <a:solidFill>
                  <a:srgbClr val="FFB310"/>
                </a:solidFill>
              </a:rPr>
              <a:t>telehealth platforms</a:t>
            </a:r>
            <a:br>
              <a:rPr lang="en-US" altLang="en-US" b="1" dirty="0">
                <a:solidFill>
                  <a:srgbClr val="FFB310"/>
                </a:solidFill>
              </a:rPr>
            </a:br>
            <a:r>
              <a:rPr lang="en-US" altLang="en-US" b="1" dirty="0">
                <a:solidFill>
                  <a:srgbClr val="FFB310"/>
                </a:solidFill>
              </a:rPr>
              <a:t> 	and billing resources</a:t>
            </a:r>
          </a:p>
        </p:txBody>
      </p:sp>
    </p:spTree>
    <p:extLst>
      <p:ext uri="{BB962C8B-B14F-4D97-AF65-F5344CB8AC3E}">
        <p14:creationId xmlns:p14="http://schemas.microsoft.com/office/powerpoint/2010/main" val="2376164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E476B-6D50-864B-970F-651B5A525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34746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what resources do you need to protect yourself and others in your clinics?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BEFBD0-E058-7E43-AEFD-AC80BE884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558" y="5985920"/>
            <a:ext cx="1162441" cy="6262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CFD665-1B0C-AA43-BBF1-797CD859C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84" y="5915615"/>
            <a:ext cx="2475509" cy="6965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CC774A8-08DA-6048-9697-1BE425A4E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208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b="1" dirty="0">
                <a:solidFill>
                  <a:srgbClr val="FFB310"/>
                </a:solidFill>
              </a:rPr>
              <a:t>are you able to protect yourself?</a:t>
            </a:r>
            <a:br>
              <a:rPr lang="en-US" altLang="en-US" b="1" dirty="0">
                <a:solidFill>
                  <a:srgbClr val="FFB310"/>
                </a:solidFill>
              </a:rPr>
            </a:br>
            <a:r>
              <a:rPr lang="en-US" altLang="en-US" b="1" dirty="0">
                <a:solidFill>
                  <a:srgbClr val="FFB310"/>
                </a:solidFill>
              </a:rPr>
              <a:t>     how? Share to support!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438BA5-2C68-3947-999B-EAE5149A94B4}"/>
              </a:ext>
            </a:extLst>
          </p:cNvPr>
          <p:cNvSpPr txBox="1"/>
          <p:nvPr/>
        </p:nvSpPr>
        <p:spPr>
          <a:xfrm>
            <a:off x="1550738" y="1374906"/>
            <a:ext cx="5219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cap="small" dirty="0"/>
              <a:t>what are your needs?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F2165-F0C9-394D-8B68-14FADBDA69B1}"/>
              </a:ext>
            </a:extLst>
          </p:cNvPr>
          <p:cNvSpPr txBox="1"/>
          <p:nvPr/>
        </p:nvSpPr>
        <p:spPr>
          <a:xfrm>
            <a:off x="0" y="3810251"/>
            <a:ext cx="9143999" cy="120032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be specific! </a:t>
            </a:r>
          </a:p>
          <a:p>
            <a:pPr algn="ctr"/>
            <a:r>
              <a:rPr lang="en-US" sz="3600" dirty="0">
                <a:latin typeface="+mj-lt"/>
              </a:rPr>
              <a:t>list your immediate needs in the chat box</a:t>
            </a:r>
          </a:p>
        </p:txBody>
      </p:sp>
    </p:spTree>
    <p:extLst>
      <p:ext uri="{BB962C8B-B14F-4D97-AF65-F5344CB8AC3E}">
        <p14:creationId xmlns:p14="http://schemas.microsoft.com/office/powerpoint/2010/main" val="166398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E476B-6D50-864B-970F-651B5A525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64229"/>
            <a:ext cx="7886700" cy="3912733"/>
          </a:xfrm>
        </p:spPr>
        <p:txBody>
          <a:bodyPr/>
          <a:lstStyle/>
          <a:p>
            <a:r>
              <a:rPr lang="en-US" dirty="0">
                <a:latin typeface="+mj-lt"/>
              </a:rPr>
              <a:t>first &amp; last name</a:t>
            </a:r>
          </a:p>
          <a:p>
            <a:r>
              <a:rPr lang="en-US" dirty="0">
                <a:latin typeface="+mj-lt"/>
              </a:rPr>
              <a:t>credentials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108AC2-C5AC-FD43-A158-DDA3A3D9A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558" y="5985920"/>
            <a:ext cx="1162441" cy="6262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DBE1052-EA4E-BA47-8ECC-AD912CDF5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84" y="5915615"/>
            <a:ext cx="2475509" cy="69655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8CF20EE7-3D4C-0145-8F34-680BFFD6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2088"/>
            <a:ext cx="8229600" cy="1143000"/>
          </a:xfrm>
        </p:spPr>
        <p:txBody>
          <a:bodyPr/>
          <a:lstStyle/>
          <a:p>
            <a:pPr algn="l"/>
            <a:r>
              <a:rPr lang="en-US" altLang="en-US" sz="6600" b="1" dirty="0">
                <a:solidFill>
                  <a:srgbClr val="FFB310"/>
                </a:solidFill>
              </a:rPr>
              <a:t>attendance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3F1EB1-FF9D-7042-8B97-826B770FBB0D}"/>
              </a:ext>
            </a:extLst>
          </p:cNvPr>
          <p:cNvSpPr txBox="1"/>
          <p:nvPr/>
        </p:nvSpPr>
        <p:spPr>
          <a:xfrm>
            <a:off x="1017544" y="885392"/>
            <a:ext cx="5219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cap="sm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please add into the chat box</a:t>
            </a:r>
          </a:p>
        </p:txBody>
      </p:sp>
    </p:spTree>
    <p:extLst>
      <p:ext uri="{BB962C8B-B14F-4D97-AF65-F5344CB8AC3E}">
        <p14:creationId xmlns:p14="http://schemas.microsoft.com/office/powerpoint/2010/main" val="333238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E476B-6D50-864B-970F-651B5A525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attendance</a:t>
            </a:r>
          </a:p>
          <a:p>
            <a:r>
              <a:rPr lang="en-US" dirty="0"/>
              <a:t>telehealth: ethics &amp; the COVID-19 response</a:t>
            </a:r>
          </a:p>
          <a:p>
            <a:r>
              <a:rPr lang="en-US" dirty="0"/>
              <a:t>telehealth: lessons learned?</a:t>
            </a:r>
          </a:p>
          <a:p>
            <a:r>
              <a:rPr lang="en-US" dirty="0"/>
              <a:t>telehealth: virtual platforms &amp; billing resources</a:t>
            </a:r>
          </a:p>
          <a:p>
            <a:r>
              <a:rPr lang="en-US" dirty="0"/>
              <a:t>what do YOU need to stay safe?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BEFBD0-E058-7E43-AEFD-AC80BE884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558" y="5985920"/>
            <a:ext cx="1162441" cy="6262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CFD665-1B0C-AA43-BBF1-797CD859C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84" y="5915615"/>
            <a:ext cx="2475509" cy="6965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8A746B2-0601-BC4C-9CE5-6FC89A453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2088"/>
            <a:ext cx="8229600" cy="1143000"/>
          </a:xfrm>
        </p:spPr>
        <p:txBody>
          <a:bodyPr/>
          <a:lstStyle/>
          <a:p>
            <a:pPr algn="l"/>
            <a:r>
              <a:rPr lang="en-US" altLang="en-US" sz="6600" b="1" dirty="0">
                <a:solidFill>
                  <a:srgbClr val="FFB310"/>
                </a:solidFill>
              </a:rPr>
              <a:t>agenda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F69210-3DAF-6445-9D91-D29978D25981}"/>
              </a:ext>
            </a:extLst>
          </p:cNvPr>
          <p:cNvSpPr txBox="1"/>
          <p:nvPr/>
        </p:nvSpPr>
        <p:spPr>
          <a:xfrm>
            <a:off x="1300571" y="885392"/>
            <a:ext cx="60255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cap="small" dirty="0"/>
              <a:t>what does the next hour look like?</a:t>
            </a:r>
          </a:p>
        </p:txBody>
      </p:sp>
    </p:spTree>
    <p:extLst>
      <p:ext uri="{BB962C8B-B14F-4D97-AF65-F5344CB8AC3E}">
        <p14:creationId xmlns:p14="http://schemas.microsoft.com/office/powerpoint/2010/main" val="3920491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BBD41A-0D50-4520-BBE9-598A64CEC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123" y="1385839"/>
            <a:ext cx="5723163" cy="1800493"/>
          </a:xfrm>
        </p:spPr>
        <p:txBody>
          <a:bodyPr anchor="ctr"/>
          <a:lstStyle/>
          <a:p>
            <a:r>
              <a:rPr lang="en-US" sz="6000" dirty="0"/>
              <a:t>telehealth ethics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4776B1-5111-494D-9CAF-77C2CCF290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6123" y="4703101"/>
            <a:ext cx="4691744" cy="36933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Cathy m. Hudgins, PhD, lmft, lpc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C426B97-CCBB-A743-AD5A-022DFF560C1B}"/>
              </a:ext>
            </a:extLst>
          </p:cNvPr>
          <p:cNvSpPr txBox="1">
            <a:spLocks/>
          </p:cNvSpPr>
          <p:nvPr/>
        </p:nvSpPr>
        <p:spPr>
          <a:xfrm>
            <a:off x="536123" y="2679492"/>
            <a:ext cx="7766958" cy="597580"/>
          </a:xfrm>
          <a:prstGeom prst="rect">
            <a:avLst/>
          </a:prstGeom>
        </p:spPr>
        <p:txBody>
          <a:bodyPr vert="horz" lIns="0" tIns="45720" rIns="91440" bIns="9144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C000"/>
                </a:solidFill>
              </a:rPr>
              <a:t>COVID-19 response</a:t>
            </a:r>
          </a:p>
        </p:txBody>
      </p:sp>
    </p:spTree>
    <p:extLst>
      <p:ext uri="{BB962C8B-B14F-4D97-AF65-F5344CB8AC3E}">
        <p14:creationId xmlns:p14="http://schemas.microsoft.com/office/powerpoint/2010/main" val="134406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Ethical Foundations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Autonomy</a:t>
            </a:r>
            <a:r>
              <a:rPr lang="en-US" dirty="0"/>
              <a:t> – goal of promoting the independence of those we serve and not taking any actions that would increase their dependence on us</a:t>
            </a:r>
          </a:p>
          <a:p>
            <a:r>
              <a:rPr lang="en-US" b="1" i="1" dirty="0"/>
              <a:t>Beneficence</a:t>
            </a:r>
            <a:r>
              <a:rPr lang="en-US" dirty="0"/>
              <a:t> – duty to do good and help others</a:t>
            </a:r>
          </a:p>
          <a:p>
            <a:r>
              <a:rPr lang="en-US" b="1" i="1" dirty="0"/>
              <a:t>Nonmalfeasance</a:t>
            </a:r>
            <a:r>
              <a:rPr lang="en-US" dirty="0"/>
              <a:t> – obligation to minimize harm in all actions we take as professionals</a:t>
            </a:r>
          </a:p>
          <a:p>
            <a:r>
              <a:rPr lang="en-US" b="1" i="1" dirty="0"/>
              <a:t>Justice</a:t>
            </a:r>
            <a:r>
              <a:rPr lang="en-US" dirty="0"/>
              <a:t> – obligation to afford all individuals the opportunity for equal access to the same high-quality treatment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B1447A-8B8C-3B42-9E26-68F8F3C00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44" y="6231755"/>
            <a:ext cx="948614" cy="51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842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Place priority on welfare and rights of clients &amp; society/do no harm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Practice only within one’s competency 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Prohibit exploitative and/or intimate dual relationships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Attain informed consent for treatment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3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3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3B50D2-389B-4980-BCF9-8B03013122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Protect client confidentiality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Help clients reach self-determined goals/autonomy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Maintain awareness of own values, biases 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Pursue ongoing professional development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Confront colleagues demonstrating unethical, illegal, incompetent practice</a:t>
            </a:r>
          </a:p>
          <a:p>
            <a:endParaRPr lang="en-US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en-US" sz="4000" dirty="0"/>
            </a:br>
            <a:r>
              <a:rPr lang="en-US" sz="4000" dirty="0"/>
              <a:t> Intersecting Behavioral Health Ethics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109CEC-8A4A-E147-BFD4-7653A359E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44" y="6231755"/>
            <a:ext cx="948614" cy="51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60023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Telehealth Ethical Considerations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Provider Competence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Training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Technology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Patient Characteristics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Match to delivery mode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Benefits and risks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Diagnosis and disabilities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Safety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Capacity to participate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Equity/access to technology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Financial  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Cultural 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Patient preference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Provisions for new patients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534B3A-4F00-B34E-8462-C409A84D8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44" y="6231755"/>
            <a:ext cx="948614" cy="51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030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Telehealth Ethical Considerations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5181600"/>
          </a:xfrm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sz="2400" dirty="0"/>
              <a:t>Informed Consent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Patient’s ability to consent</a:t>
            </a:r>
            <a:endParaRPr lang="en-US" sz="20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Informed consent form -- all telehealth risks and relevant considerations included</a:t>
            </a:r>
          </a:p>
          <a:p>
            <a:pPr marL="1200150" lvl="2" indent="-342900">
              <a:buFont typeface="Arial"/>
              <a:buChar char="•"/>
            </a:pPr>
            <a:r>
              <a:rPr lang="en-US" sz="1900" dirty="0"/>
              <a:t>Limitations (ability to sign the consent, confidentiality, privacy, ability to respond to crisis, breaks in the connection, therapy modes)</a:t>
            </a:r>
          </a:p>
          <a:p>
            <a:pPr>
              <a:buFont typeface="Arial"/>
              <a:buChar char="•"/>
            </a:pPr>
            <a:r>
              <a:rPr lang="en-US" sz="2400" dirty="0"/>
              <a:t>Confidentiality  </a:t>
            </a:r>
          </a:p>
          <a:p>
            <a:pPr lvl="1">
              <a:buFont typeface="Arial"/>
              <a:buChar char="•"/>
            </a:pPr>
            <a:r>
              <a:rPr lang="en-US" sz="2000" dirty="0"/>
              <a:t>Privacy and patient safety </a:t>
            </a:r>
          </a:p>
          <a:p>
            <a:pPr lvl="2">
              <a:buFont typeface="Arial"/>
              <a:buChar char="•"/>
            </a:pPr>
            <a:r>
              <a:rPr lang="en-US" sz="1900" dirty="0"/>
              <a:t>Patient and provider’s location</a:t>
            </a:r>
          </a:p>
          <a:p>
            <a:pPr>
              <a:buFont typeface="Arial"/>
              <a:buChar char="•"/>
            </a:pPr>
            <a:r>
              <a:rPr lang="en-US" sz="2400" dirty="0"/>
              <a:t>Exclusions</a:t>
            </a:r>
          </a:p>
          <a:p>
            <a:pPr lvl="2">
              <a:buFont typeface="Arial"/>
              <a:buChar char="•"/>
            </a:pPr>
            <a:r>
              <a:rPr lang="en-US" sz="1900" dirty="0"/>
              <a:t>Crisis planning</a:t>
            </a:r>
          </a:p>
          <a:p>
            <a:pPr lvl="2">
              <a:buFont typeface="Arial"/>
              <a:buChar char="•"/>
            </a:pPr>
            <a:r>
              <a:rPr lang="en-US" sz="1900" dirty="0"/>
              <a:t>Emergency contact information</a:t>
            </a:r>
          </a:p>
          <a:p>
            <a:pPr>
              <a:buFont typeface="Arial"/>
              <a:buChar char="•"/>
            </a:pPr>
            <a:r>
              <a:rPr lang="en-US" sz="2200" dirty="0"/>
              <a:t>Technology and Data Security</a:t>
            </a:r>
          </a:p>
          <a:p>
            <a:pPr lvl="2">
              <a:buFont typeface="Arial"/>
              <a:buChar char="•"/>
            </a:pPr>
            <a:r>
              <a:rPr lang="en-US" sz="1900" dirty="0"/>
              <a:t>Secured platform</a:t>
            </a:r>
          </a:p>
          <a:p>
            <a:pPr lvl="2">
              <a:buFont typeface="Arial"/>
              <a:buChar char="•"/>
            </a:pPr>
            <a:r>
              <a:rPr lang="en-US" sz="1900" dirty="0"/>
              <a:t>HIPAA compliance re: storing information </a:t>
            </a:r>
          </a:p>
          <a:p>
            <a:pPr>
              <a:buFont typeface="Arial"/>
              <a:buChar char="•"/>
            </a:pPr>
            <a:endParaRPr lang="en-US" sz="2200" dirty="0"/>
          </a:p>
          <a:p>
            <a:pPr lvl="2">
              <a:buFont typeface="Arial"/>
              <a:buChar char="•"/>
            </a:pP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F3BADE-C249-E540-8E34-915690A99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44" y="6231755"/>
            <a:ext cx="948614" cy="51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25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D1B0A-1030-4A5B-A824-6BAB7BD7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7803F-2131-4E3F-8584-E765F3186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Slow down! </a:t>
            </a:r>
          </a:p>
          <a:p>
            <a:r>
              <a:rPr lang="en-US" dirty="0"/>
              <a:t>Identify provider training needs and “train up” quickly </a:t>
            </a:r>
          </a:p>
          <a:p>
            <a:pPr lvl="1"/>
            <a:r>
              <a:rPr lang="en-US" dirty="0"/>
              <a:t>Identify “super users”</a:t>
            </a:r>
          </a:p>
          <a:p>
            <a:pPr lvl="1"/>
            <a:r>
              <a:rPr lang="en-US" dirty="0"/>
              <a:t>Develop a buddy system between providers</a:t>
            </a:r>
          </a:p>
          <a:p>
            <a:r>
              <a:rPr lang="en-US" dirty="0"/>
              <a:t>Create a “living” procedural document including all contingencies </a:t>
            </a:r>
          </a:p>
          <a:p>
            <a:pPr lvl="1"/>
            <a:r>
              <a:rPr lang="en-US" dirty="0"/>
              <a:t>Share and update regularly </a:t>
            </a:r>
          </a:p>
          <a:p>
            <a:r>
              <a:rPr lang="en-US" dirty="0"/>
              <a:t>Identify at least two secure platforms that will accommodate as many patients as possible </a:t>
            </a:r>
          </a:p>
          <a:p>
            <a:pPr lvl="1"/>
            <a:r>
              <a:rPr lang="en-US" dirty="0"/>
              <a:t>Attempt to use the EHR telehealth portal if possible</a:t>
            </a:r>
          </a:p>
          <a:p>
            <a:pPr lvl="1"/>
            <a:r>
              <a:rPr lang="en-US" dirty="0"/>
              <a:t>Offer alternative, secure alternatives</a:t>
            </a:r>
          </a:p>
          <a:p>
            <a:pPr lvl="1"/>
            <a:r>
              <a:rPr lang="en-US" dirty="0"/>
              <a:t>Create a telehealth room on-site for patients without access to technology if possible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3D3449-EDF3-0B4C-B685-B2D45FEEF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44" y="6231755"/>
            <a:ext cx="948614" cy="51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59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520</Words>
  <Application>Microsoft Macintosh PowerPoint</Application>
  <PresentationFormat>On-screen Show (4:3)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Behavioral Health Integration ECHO</vt:lpstr>
      <vt:lpstr>attendance</vt:lpstr>
      <vt:lpstr>agenda</vt:lpstr>
      <vt:lpstr>telehealth ethics</vt:lpstr>
      <vt:lpstr>Ethical Foundations</vt:lpstr>
      <vt:lpstr>  Intersecting Behavioral Health Ethics  </vt:lpstr>
      <vt:lpstr>Telehealth Ethical Considerations</vt:lpstr>
      <vt:lpstr>Telehealth Ethical Considerations </vt:lpstr>
      <vt:lpstr>Recommendations</vt:lpstr>
      <vt:lpstr>telehealth   lessons learned?        </vt:lpstr>
      <vt:lpstr>telehealth platforms   and billing resources</vt:lpstr>
      <vt:lpstr>are you able to protect yourself?      how? Share to support!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Health Integration ECHO</dc:title>
  <dc:creator>Adrienne White</dc:creator>
  <cp:lastModifiedBy>Adrienne White</cp:lastModifiedBy>
  <cp:revision>15</cp:revision>
  <dcterms:created xsi:type="dcterms:W3CDTF">2020-03-31T20:28:57Z</dcterms:created>
  <dcterms:modified xsi:type="dcterms:W3CDTF">2020-04-08T18:13:06Z</dcterms:modified>
</cp:coreProperties>
</file>